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500" r:id="rId3"/>
    <p:sldId id="610" r:id="rId4"/>
    <p:sldId id="611" r:id="rId5"/>
    <p:sldId id="597" r:id="rId6"/>
    <p:sldId id="599" r:id="rId7"/>
    <p:sldId id="629" r:id="rId8"/>
    <p:sldId id="630" r:id="rId9"/>
    <p:sldId id="617" r:id="rId10"/>
    <p:sldId id="527" r:id="rId11"/>
    <p:sldId id="532" r:id="rId12"/>
    <p:sldId id="528" r:id="rId13"/>
    <p:sldId id="529" r:id="rId14"/>
    <p:sldId id="601" r:id="rId15"/>
    <p:sldId id="53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EC3A64-720F-4B83-9C0C-0BD380038ACF}">
          <p14:sldIdLst>
            <p14:sldId id="257"/>
          </p14:sldIdLst>
        </p14:section>
        <p14:section name="1 기술개념" id="{8BE7DCBA-7E19-489D-BF7E-46CEE688C69A}">
          <p14:sldIdLst>
            <p14:sldId id="500"/>
            <p14:sldId id="610"/>
            <p14:sldId id="611"/>
          </p14:sldIdLst>
        </p14:section>
        <p14:section name="2 아이미러" id="{FBB83C34-49C2-42C5-99B2-B0A689472A1D}">
          <p14:sldIdLst>
            <p14:sldId id="597"/>
          </p14:sldIdLst>
        </p14:section>
        <p14:section name="3 원격모니터링서비스" id="{714712EA-A9E3-4745-A937-FB2CFC21B4E7}">
          <p14:sldIdLst>
            <p14:sldId id="599"/>
            <p14:sldId id="629"/>
            <p14:sldId id="630"/>
          </p14:sldIdLst>
        </p14:section>
        <p14:section name="4 옵션기기" id="{DAC620D1-01F7-4620-ACE3-85047FFE3BD2}">
          <p14:sldIdLst/>
        </p14:section>
        <p14:section name="1)체온계" id="{B6A37446-0B28-4B76-8E18-83E516B51688}">
          <p14:sldIdLst>
            <p14:sldId id="617"/>
          </p14:sldIdLst>
        </p14:section>
        <p14:section name="2)혈압계" id="{9CE17031-57F4-4F97-B470-9055C98F30A8}">
          <p14:sldIdLst>
            <p14:sldId id="527"/>
          </p14:sldIdLst>
        </p14:section>
        <p14:section name="3)혈당계" id="{E9E36ED9-A5AC-4C3C-83EB-E105A2801780}">
          <p14:sldIdLst>
            <p14:sldId id="532"/>
          </p14:sldIdLst>
        </p14:section>
        <p14:section name="4)체성분분석기" id="{23BA85FF-637B-4037-B211-667CB93D4231}">
          <p14:sldIdLst>
            <p14:sldId id="528"/>
          </p14:sldIdLst>
        </p14:section>
        <p14:section name="5)호흡기" id="{9E333D96-5433-4940-B071-63E0817E0045}">
          <p14:sldIdLst>
            <p14:sldId id="529"/>
            <p14:sldId id="601"/>
          </p14:sldIdLst>
        </p14:section>
        <p14:section name="6)복약기" id="{29CD4C4C-C231-42DA-9797-DDDFD8617ECC}">
          <p14:sldIdLst>
            <p14:sldId id="531"/>
          </p14:sldIdLst>
        </p14:section>
        <p14:section name="END" id="{AC6B8382-D53B-4C09-8786-57248352218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ABA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87091" autoAdjust="0"/>
  </p:normalViewPr>
  <p:slideViewPr>
    <p:cSldViewPr snapToGrid="0">
      <p:cViewPr varScale="1">
        <p:scale>
          <a:sx n="96" d="100"/>
          <a:sy n="96" d="100"/>
        </p:scale>
        <p:origin x="140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3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BF806-66EE-46C1-A91C-248B19270716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9105-CB7E-4D9C-8688-84762E5A5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44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Pretendard ExtraBold" panose="02000903000000020004" pitchFamily="2" charset="-127"/>
              </a:rPr>
              <a:t>다중 의료기기 및 헬스케어 기기를 이용한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  <a:cs typeface="Pretendard ExtraBold" panose="02000903000000020004" pitchFamily="2" charset="-127"/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Pretendard ExtraBold" panose="02000903000000020004" pitchFamily="2" charset="-127"/>
              </a:rPr>
              <a:t>시니어 토탈 케어 시스템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79105-CB7E-4D9C-8688-84762E5A5B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9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79105-CB7E-4D9C-8688-84762E5A5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0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E4C85-D3F3-8656-BF44-0D1A58F6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ED25C3-8286-C338-CE75-91B87571B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71ABCD-F19F-36EB-B7B3-AF5647B2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61B50-ADD7-98AA-C192-65B9C4D4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9E8D6-B86C-8D24-0669-820B392C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94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EA5D4-C2D7-C742-2DF9-AC3ED25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F0C67D-9399-DA3C-828B-590561597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B7E3E-1523-FF47-13E0-FD122DA8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FD6E-0286-6074-50F1-260DA61E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5970A6-439C-CA20-D305-61B4A494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0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99C7BE-ED16-F7DC-5D7F-FB4B1B347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3FF5F5-567C-2EDA-AD44-B89A7B0A0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9A99B-746C-6E63-475E-2326D082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DF96F-8EBC-8BD5-C09D-2E53541E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D21FF-BC45-7578-5D22-CBD18BE09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3AC4-9ED8-0ED6-1A78-8C34DBFB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21883-77AB-5000-49E2-D0F740B8C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022F2-B836-15B1-D32B-AA685909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03F167-7D19-E346-8CE6-E3DEA6DF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0FA55-C79B-EC53-9044-97F11AE2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9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56B86-7A04-8585-2036-CDE9FD8E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7B72F-D19C-5753-B3D2-E5CA36DCF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3B217-13B6-F2C7-7C54-0F177694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C4B4F-B82E-893D-D3C1-43C7B11B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A25DB-EA05-E593-54A2-03BCA4DC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20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A2F57-CD6F-AB0A-32B1-E0519682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D10640-F919-020E-9A87-A32FB8B40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9E539A-641B-A47C-EAA9-C84839DD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E0EC4C-E142-206B-4F2E-B9D6B8B2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145AAA-2F99-4FD3-6151-55E52247A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375914-7775-5E1B-D44F-409D6F70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03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34BBC-1E5F-6D83-FC94-83B6F609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B373E-47D9-69E0-836A-7969D9EB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C95DB-3B31-C2A9-E02D-F6EA12168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E8C7EB-A568-EB11-BF83-79C033EBA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632061-7685-781F-BA4B-B706FCADA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8E72CE-E2F9-A688-72E5-B98B1B39E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79241F-F8BA-6E10-2912-9B55425B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D870D-C7E6-22BB-4FC4-5D9809C2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27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8859-D28F-7286-A2D3-0199EF5A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7C5369-9B12-5625-0870-3912A326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D722C2-7941-6B6A-A0A7-E9C147D1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0DC67-5EAD-6A87-218D-A7E7CC75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3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0B5867-D266-EC3F-405E-5E2DA7A4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F3FEFC-3269-CAA9-2EA3-E16C31FF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D452A-2EA6-34B4-0B74-8C3055B9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4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E6015-D432-D899-9CDB-FFD29BAA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A95D1A-5667-A62F-24F4-332905C9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A7DBF9-5A41-5EF3-A836-6860C7C0A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D8669-FAC0-0B7F-5ED8-23F43C15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63CA6C-4A42-72DB-5501-4D9AABA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82943-FA6F-1A93-4625-61A90531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19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0EAAE-11CC-D285-72C5-6B406556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42FDC-F51A-199D-A89A-C416A290A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C76641-2D66-6FCD-AF60-10841BF29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F7909-7B13-202A-A1D9-0CDD9464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812FB4-6510-11E6-46A9-4F954301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FC785-0CD2-B6CF-6F2F-22983A3D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4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A9586D-B2BF-DA36-9881-05724C9D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AD385-ED5D-B4B6-4CA7-3BDE7F89B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B2434-2470-F4A7-3F21-7CD5D3370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AD57BB-AB9E-4ED0-B9D0-0C1E15DD500E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34C49-5AA1-6EE6-1F20-1C72220A2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DC264-200C-153C-D916-191B6F07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2B57CB-403F-4EF5-873C-754E510BD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8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mronmall.co.kr/product/%EC%98%A4%EB%AF%80%EB%A1%A0-hem-7142t2-%EA%B0%80%EC%A0%95%EC%9A%A9-%EC%9E%90%EB%8F%99%EC%A0%84%EC%9E%90%ED%98%88%EC%95%95%EA%B3%84-%ED%98%88%EC%95%95%EC%B8%A1%EC%A0%95%EA%B8%B0/136/category/24/display/1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shop.accu-chek.co.kr/eShop/09221794023_KR-09221794023_KR.html?cgid=Blood_glucose_meter#start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nesoftdigm.com/fitrus.device.php?show=FitrusPlus&amp;getLang=ko" TargetMode="Externa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://www.smartbreathe.co.kr/kr/breath/product/product1.d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rtbreathe.co.kr/kr/breath/product/product1.d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jeyun.com/homepage/cmsUhealth.do" TargetMode="Externa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imirror.k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eyun.com/homepage/cmsUhealth.do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jeyun.com/homepage/cmsUhealth.do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yun.com/homepage/cmsUhealth.d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oomcare.net/?page=move&amp;flag=user&amp;type=thermome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B283BE4-F2D3-E149-E730-039396B26F69}"/>
              </a:ext>
            </a:extLst>
          </p:cNvPr>
          <p:cNvSpPr/>
          <p:nvPr/>
        </p:nvSpPr>
        <p:spPr>
          <a:xfrm>
            <a:off x="6987987" y="2082800"/>
            <a:ext cx="5441578" cy="5441578"/>
          </a:xfrm>
          <a:prstGeom prst="donut">
            <a:avLst>
              <a:gd name="adj" fmla="val 19575"/>
            </a:avLst>
          </a:prstGeom>
          <a:solidFill>
            <a:srgbClr val="F7F7F7"/>
          </a:solidFill>
          <a:ln>
            <a:noFill/>
          </a:ln>
          <a:effectLst>
            <a:outerShdw blurRad="101600" dist="508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65FE58D3-97C5-6DDA-7B57-DBDF8B5D84B8}"/>
              </a:ext>
            </a:extLst>
          </p:cNvPr>
          <p:cNvSpPr/>
          <p:nvPr/>
        </p:nvSpPr>
        <p:spPr>
          <a:xfrm>
            <a:off x="6987987" y="2082800"/>
            <a:ext cx="5441578" cy="5441578"/>
          </a:xfrm>
          <a:prstGeom prst="donut">
            <a:avLst>
              <a:gd name="adj" fmla="val 19575"/>
            </a:avLst>
          </a:prstGeom>
          <a:solidFill>
            <a:srgbClr val="F7F7F7"/>
          </a:solidFill>
          <a:ln>
            <a:noFill/>
          </a:ln>
          <a:effectLst>
            <a:outerShdw blurRad="101600" dist="63500" dir="13500000" sx="101000" sy="101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B0F7C2-FCC1-D275-E7A8-B1FFA20E99DE}"/>
              </a:ext>
            </a:extLst>
          </p:cNvPr>
          <p:cNvGrpSpPr/>
          <p:nvPr/>
        </p:nvGrpSpPr>
        <p:grpSpPr>
          <a:xfrm>
            <a:off x="6274360" y="1052982"/>
            <a:ext cx="1427254" cy="1427254"/>
            <a:chOff x="6274360" y="1052982"/>
            <a:chExt cx="1427254" cy="1427254"/>
          </a:xfrm>
        </p:grpSpPr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C074CE1E-604C-2E54-C13F-D01E4BFEBEF7}"/>
                </a:ext>
              </a:extLst>
            </p:cNvPr>
            <p:cNvSpPr/>
            <p:nvPr/>
          </p:nvSpPr>
          <p:spPr>
            <a:xfrm>
              <a:off x="6274360" y="1052982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A28A9961-509A-32D8-EB27-D492AEBB76B5}"/>
                </a:ext>
              </a:extLst>
            </p:cNvPr>
            <p:cNvSpPr/>
            <p:nvPr/>
          </p:nvSpPr>
          <p:spPr>
            <a:xfrm>
              <a:off x="6274360" y="1052982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6FF1F-67D7-30E9-40BC-321B93CCD48E}"/>
              </a:ext>
            </a:extLst>
          </p:cNvPr>
          <p:cNvSpPr txBox="1"/>
          <p:nvPr/>
        </p:nvSpPr>
        <p:spPr>
          <a:xfrm>
            <a:off x="666750" y="2666194"/>
            <a:ext cx="79255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Pretendard ExtraBold" panose="02000903000000020004" pitchFamily="2" charset="-127"/>
              </a:rPr>
              <a:t>LIFE CARE 360</a:t>
            </a:r>
            <a:endParaRPr lang="ko-KR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87A2E-8746-6556-229F-21C8222E948B}"/>
              </a:ext>
            </a:extLst>
          </p:cNvPr>
          <p:cNvSpPr txBox="1"/>
          <p:nvPr/>
        </p:nvSpPr>
        <p:spPr>
          <a:xfrm>
            <a:off x="584572" y="4266848"/>
            <a:ext cx="725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다중 의료기기 및 헬스케어 기기를 이용한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시니어 토탈 케어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F273AB-86A5-78D0-25C9-74DF187289B5}"/>
              </a:ext>
            </a:extLst>
          </p:cNvPr>
          <p:cNvSpPr txBox="1"/>
          <p:nvPr/>
        </p:nvSpPr>
        <p:spPr>
          <a:xfrm>
            <a:off x="676275" y="2333089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주식회사 엠디에이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481A6E-8F58-96E1-5F05-5B8A775DD64E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E5E4772-8E2F-510B-A2F6-0B5917C28414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3055DC-4D4B-0357-64D1-5546272116F5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0937B2-003D-D1A3-8D34-316B920F197D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그림 1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59AF5F5-C872-06C7-3DB2-D781E37D05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ADD71E-6F15-5C9C-65AB-580DD8ADA874}"/>
              </a:ext>
            </a:extLst>
          </p:cNvPr>
          <p:cNvSpPr/>
          <p:nvPr/>
        </p:nvSpPr>
        <p:spPr>
          <a:xfrm>
            <a:off x="12954000" y="838200"/>
            <a:ext cx="1714499" cy="180825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1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583B-8459-52E1-F927-EC1953A31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EF21EF-D479-A6D0-C66E-471087EF9640}"/>
              </a:ext>
            </a:extLst>
          </p:cNvPr>
          <p:cNvGrpSpPr/>
          <p:nvPr/>
        </p:nvGrpSpPr>
        <p:grpSpPr>
          <a:xfrm>
            <a:off x="5394100" y="1758907"/>
            <a:ext cx="1434975" cy="1427254"/>
            <a:chOff x="3717058" y="1784349"/>
            <a:chExt cx="1434975" cy="1427254"/>
          </a:xfrm>
        </p:grpSpPr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F4E633DB-0A82-2EEC-3867-2C6C73E1CDAC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954AA262-F918-3BAA-6E20-F337AAABCF5E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AE4ECE-1C26-0ED4-E58C-7B25AF5612CC}"/>
              </a:ext>
            </a:extLst>
          </p:cNvPr>
          <p:cNvGrpSpPr/>
          <p:nvPr/>
        </p:nvGrpSpPr>
        <p:grpSpPr>
          <a:xfrm>
            <a:off x="6987987" y="2082800"/>
            <a:ext cx="5441578" cy="5441578"/>
            <a:chOff x="6987987" y="2082800"/>
            <a:chExt cx="5441578" cy="5441578"/>
          </a:xfrm>
        </p:grpSpPr>
        <p:sp>
          <p:nvSpPr>
            <p:cNvPr id="21" name="원형: 비어 있음 20">
              <a:extLst>
                <a:ext uri="{FF2B5EF4-FFF2-40B4-BE49-F238E27FC236}">
                  <a16:creationId xmlns:a16="http://schemas.microsoft.com/office/drawing/2014/main" id="{9779CE70-A84E-3CD2-2878-C49F6AA2F6C6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8EBD6BCD-3AA9-9E29-856D-0B3CF5610968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265EA9-44B1-37AE-F664-25BF06955E3B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6CA460-3C28-4DE9-4707-43F55678B71B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E922A00-F838-03F5-AFDC-999B8D6766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8164D679-36A1-DA34-67DE-CB575A1D98F7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10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125CE8-E4F7-968B-C214-66F1003044DF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33B570F-A009-4F46-6493-88887FD27E78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941715-7A67-766E-648F-D7181BB80A4F}"/>
              </a:ext>
            </a:extLst>
          </p:cNvPr>
          <p:cNvSpPr txBox="1"/>
          <p:nvPr/>
        </p:nvSpPr>
        <p:spPr>
          <a:xfrm>
            <a:off x="5513951" y="400676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혈압계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517BE207-AB37-E806-4AF8-63A322940481}"/>
              </a:ext>
            </a:extLst>
          </p:cNvPr>
          <p:cNvSpPr/>
          <p:nvPr/>
        </p:nvSpPr>
        <p:spPr>
          <a:xfrm>
            <a:off x="4514856" y="1064420"/>
            <a:ext cx="3162294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FE708-64BA-C2EC-B059-886BE72FFD0C}"/>
              </a:ext>
            </a:extLst>
          </p:cNvPr>
          <p:cNvSpPr txBox="1"/>
          <p:nvPr/>
        </p:nvSpPr>
        <p:spPr>
          <a:xfrm>
            <a:off x="4636317" y="932876"/>
            <a:ext cx="2919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가정용 자동전자혈압계</a:t>
            </a: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3C5EEBE-924E-77F7-5639-7CDB81ABB5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82" y="1784407"/>
            <a:ext cx="3763922" cy="37639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359B47-D928-DD22-F80E-BDA124596C38}"/>
              </a:ext>
            </a:extLst>
          </p:cNvPr>
          <p:cNvSpPr txBox="1"/>
          <p:nvPr/>
        </p:nvSpPr>
        <p:spPr>
          <a:xfrm>
            <a:off x="9087553" y="5594495"/>
            <a:ext cx="22092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모델명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오므론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HEM-7142T2</a:t>
            </a:r>
          </a:p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의료기기 허가번호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22-4121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6BD93-52D5-CC81-FE75-2E4B080DAB39}"/>
              </a:ext>
            </a:extLst>
          </p:cNvPr>
          <p:cNvSpPr txBox="1"/>
          <p:nvPr/>
        </p:nvSpPr>
        <p:spPr>
          <a:xfrm>
            <a:off x="1980230" y="2144577"/>
            <a:ext cx="5871829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혈압 측정 기록 기기 자체 저장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팔뚝에 맞춘 부드러운 연성 커프의 다양한 사이즈 선택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고혈압 표시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불규칙 맥파 감지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체동감지 기능 등 다양한 부가기능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92FE8-7C05-0F4D-93CF-06B66FC9D6E5}"/>
              </a:ext>
            </a:extLst>
          </p:cNvPr>
          <p:cNvSpPr txBox="1"/>
          <p:nvPr/>
        </p:nvSpPr>
        <p:spPr>
          <a:xfrm>
            <a:off x="1980230" y="4036700"/>
            <a:ext cx="6427169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AAMI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미국의료기기협회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ESH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유럽고혈압학회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 국제적 검증 프로토콜을 준수하여 검증된 압력 정확도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전용 앱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오므론 커넥트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블루투스 무선 통신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편리하고 효율적인 데이터 관리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커프의 올바른 착용을 도와주는 표시 기능으로 더 정확한 측정 도움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61A19-7D2F-8F7B-84B2-E9C30A185226}"/>
              </a:ext>
            </a:extLst>
          </p:cNvPr>
          <p:cNvSpPr txBox="1"/>
          <p:nvPr/>
        </p:nvSpPr>
        <p:spPr>
          <a:xfrm>
            <a:off x="315498" y="6574566"/>
            <a:ext cx="21339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OMRON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가정용 혈압계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(omronmall.co.kr)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617CDD-62EC-B655-55CB-309B8576E04B}"/>
              </a:ext>
            </a:extLst>
          </p:cNvPr>
          <p:cNvSpPr txBox="1"/>
          <p:nvPr/>
        </p:nvSpPr>
        <p:spPr>
          <a:xfrm>
            <a:off x="628041" y="2144577"/>
            <a:ext cx="848309" cy="50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E808ED-E2EC-8BD5-0503-5E5F924FF475}"/>
              </a:ext>
            </a:extLst>
          </p:cNvPr>
          <p:cNvSpPr txBox="1"/>
          <p:nvPr/>
        </p:nvSpPr>
        <p:spPr>
          <a:xfrm>
            <a:off x="628041" y="4036700"/>
            <a:ext cx="848309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특장점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07752EEB-B9F0-0303-0F66-FED3E1C8D478}"/>
              </a:ext>
            </a:extLst>
          </p:cNvPr>
          <p:cNvSpPr/>
          <p:nvPr/>
        </p:nvSpPr>
        <p:spPr>
          <a:xfrm>
            <a:off x="597967" y="2440586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1EFA7A8D-A840-A964-4595-2FAB3E0E8D86}"/>
              </a:ext>
            </a:extLst>
          </p:cNvPr>
          <p:cNvSpPr/>
          <p:nvPr/>
        </p:nvSpPr>
        <p:spPr>
          <a:xfrm>
            <a:off x="597967" y="4334791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07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50590-F4D8-ED31-7FCF-A507A2021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C5DE1B-DB04-16C6-5E1C-BEC7844F02CF}"/>
              </a:ext>
            </a:extLst>
          </p:cNvPr>
          <p:cNvGrpSpPr/>
          <p:nvPr/>
        </p:nvGrpSpPr>
        <p:grpSpPr>
          <a:xfrm>
            <a:off x="-70756" y="531409"/>
            <a:ext cx="1434975" cy="1427254"/>
            <a:chOff x="3717058" y="1784349"/>
            <a:chExt cx="1434975" cy="1427254"/>
          </a:xfrm>
        </p:grpSpPr>
        <p:sp>
          <p:nvSpPr>
            <p:cNvPr id="35" name="원형: 비어 있음 34">
              <a:extLst>
                <a:ext uri="{FF2B5EF4-FFF2-40B4-BE49-F238E27FC236}">
                  <a16:creationId xmlns:a16="http://schemas.microsoft.com/office/drawing/2014/main" id="{F49C7381-0334-6C46-BAD4-DB2349ACF0D0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25CC1C43-DCBC-428B-4D95-0645FF59502A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038067-B563-917F-CE91-8E050F1529B5}"/>
              </a:ext>
            </a:extLst>
          </p:cNvPr>
          <p:cNvGrpSpPr/>
          <p:nvPr/>
        </p:nvGrpSpPr>
        <p:grpSpPr>
          <a:xfrm>
            <a:off x="6987987" y="2082800"/>
            <a:ext cx="5441578" cy="5441578"/>
            <a:chOff x="6987987" y="2082800"/>
            <a:chExt cx="5441578" cy="5441578"/>
          </a:xfrm>
        </p:grpSpPr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DDED8E24-B77F-F99C-F6B7-D91D5A2C05B2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원형: 비어 있음 29">
              <a:extLst>
                <a:ext uri="{FF2B5EF4-FFF2-40B4-BE49-F238E27FC236}">
                  <a16:creationId xmlns:a16="http://schemas.microsoft.com/office/drawing/2014/main" id="{DF7434C9-5961-1D90-673E-E48105150699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05A6D5-61A1-BF5D-9807-B7D6AEF3558C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027068-ED13-D919-BE84-0B9A3FA616B6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EDF1E9C-E296-6FDA-2CAE-218AE40F21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F8022153-E970-20DC-E79B-21D36FCC5C3F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11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8BEBB3-8ABF-B177-0C00-2FE0F9036885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FF492A-FA81-B9BB-E8A6-5C5B3B9A52F0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9AB10EF-7D77-3232-94D9-000B8BB9BE9F}"/>
              </a:ext>
            </a:extLst>
          </p:cNvPr>
          <p:cNvSpPr txBox="1"/>
          <p:nvPr/>
        </p:nvSpPr>
        <p:spPr>
          <a:xfrm>
            <a:off x="5475481" y="400676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혈당계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C4E869EF-8D64-F780-428D-BBE8C7928F6A}"/>
              </a:ext>
            </a:extLst>
          </p:cNvPr>
          <p:cNvSpPr/>
          <p:nvPr/>
        </p:nvSpPr>
        <p:spPr>
          <a:xfrm>
            <a:off x="5207800" y="1064420"/>
            <a:ext cx="1776406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88FE8-8005-ED14-9884-6E82AF90FDBA}"/>
              </a:ext>
            </a:extLst>
          </p:cNvPr>
          <p:cNvSpPr txBox="1"/>
          <p:nvPr/>
        </p:nvSpPr>
        <p:spPr>
          <a:xfrm>
            <a:off x="5338431" y="932876"/>
            <a:ext cx="151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혈당측정기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6F4F2-BD59-7E8E-91A5-88FAED7B2B66}"/>
              </a:ext>
            </a:extLst>
          </p:cNvPr>
          <p:cNvSpPr txBox="1"/>
          <p:nvPr/>
        </p:nvSpPr>
        <p:spPr>
          <a:xfrm>
            <a:off x="9065371" y="5594495"/>
            <a:ext cx="23407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모델명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Accu-Chek Instant meter</a:t>
            </a:r>
          </a:p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의료기기 허가번호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체외 수허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18-52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</a:t>
            </a:r>
          </a:p>
        </p:txBody>
      </p:sp>
      <p:pic>
        <p:nvPicPr>
          <p:cNvPr id="18" name="그림 17" descr="아큐-첵 인스턴트 혈당측정기 (+소프트클릭스 채혈기)(23년신제품)">
            <a:extLst>
              <a:ext uri="{FF2B5EF4-FFF2-40B4-BE49-F238E27FC236}">
                <a16:creationId xmlns:a16="http://schemas.microsoft.com/office/drawing/2014/main" id="{1422EC09-E8B4-2484-ADF4-0137C341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44" y="2047466"/>
            <a:ext cx="2919250" cy="289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89E8C0-DA29-1F06-F3C2-EDE1898A80BB}"/>
              </a:ext>
            </a:extLst>
          </p:cNvPr>
          <p:cNvSpPr txBox="1"/>
          <p:nvPr/>
        </p:nvSpPr>
        <p:spPr>
          <a:xfrm>
            <a:off x="1980230" y="2144577"/>
            <a:ext cx="5871829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720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측정 결과값 저장이 가능한 메모리 용량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혈당 측정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7, 14, 30, 90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일의 평균값 제공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효과적인 혈당 관리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검사지 제거 버튼 설치로 더 쉬운 검사지 제거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643D8-98CF-EED1-0A55-FBF1B58FFAA7}"/>
              </a:ext>
            </a:extLst>
          </p:cNvPr>
          <p:cNvSpPr txBox="1"/>
          <p:nvPr/>
        </p:nvSpPr>
        <p:spPr>
          <a:xfrm>
            <a:off x="1980231" y="4036700"/>
            <a:ext cx="5871828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한국 의료기기 안전정보원에서 인증 받은 </a:t>
            </a:r>
            <a:r>
              <a:rPr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의료기기</a:t>
            </a:r>
            <a:endParaRPr lang="en-US" altLang="ko-KR" sz="1400" u="sng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국제표준화기구의 시스템 정확도 평가 기준을 상회하는 높은 정확성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블루투스 연동을 통한 혈당 측정 기록 저장 및 확인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C46530-036F-F608-B700-21393F92BDB3}"/>
              </a:ext>
            </a:extLst>
          </p:cNvPr>
          <p:cNvSpPr txBox="1"/>
          <p:nvPr/>
        </p:nvSpPr>
        <p:spPr>
          <a:xfrm>
            <a:off x="298262" y="6574566"/>
            <a:ext cx="24400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아큐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첵 인스턴트 혈당측정기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(accu-chek.co.kr)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CA8B-5C2E-486A-061E-C7744BAEF75D}"/>
              </a:ext>
            </a:extLst>
          </p:cNvPr>
          <p:cNvSpPr txBox="1"/>
          <p:nvPr/>
        </p:nvSpPr>
        <p:spPr>
          <a:xfrm>
            <a:off x="628041" y="2144577"/>
            <a:ext cx="848309" cy="50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67522-322D-772F-3441-CCE7707DC8AD}"/>
              </a:ext>
            </a:extLst>
          </p:cNvPr>
          <p:cNvSpPr txBox="1"/>
          <p:nvPr/>
        </p:nvSpPr>
        <p:spPr>
          <a:xfrm>
            <a:off x="628041" y="4036700"/>
            <a:ext cx="848309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특장점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95E1B23A-BE63-0BCA-48C3-D6475DB96B41}"/>
              </a:ext>
            </a:extLst>
          </p:cNvPr>
          <p:cNvSpPr/>
          <p:nvPr/>
        </p:nvSpPr>
        <p:spPr>
          <a:xfrm>
            <a:off x="597967" y="2440586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FCFD5574-A292-BF03-893C-C517D36B2A2C}"/>
              </a:ext>
            </a:extLst>
          </p:cNvPr>
          <p:cNvSpPr/>
          <p:nvPr/>
        </p:nvSpPr>
        <p:spPr>
          <a:xfrm>
            <a:off x="597967" y="4334791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430A9-1D6B-990E-D5FA-C4EC1F6CC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03562BBD-1E09-31A8-A24B-4C64F604FD86}"/>
              </a:ext>
            </a:extLst>
          </p:cNvPr>
          <p:cNvSpPr/>
          <p:nvPr/>
        </p:nvSpPr>
        <p:spPr>
          <a:xfrm>
            <a:off x="597967" y="2440586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D83D4B-3315-B836-0D3D-BD4209955E15}"/>
              </a:ext>
            </a:extLst>
          </p:cNvPr>
          <p:cNvGrpSpPr/>
          <p:nvPr/>
        </p:nvGrpSpPr>
        <p:grpSpPr>
          <a:xfrm>
            <a:off x="6987987" y="2082800"/>
            <a:ext cx="5441578" cy="5441578"/>
            <a:chOff x="6987987" y="2082800"/>
            <a:chExt cx="5441578" cy="5441578"/>
          </a:xfrm>
        </p:grpSpPr>
        <p:sp>
          <p:nvSpPr>
            <p:cNvPr id="33" name="원형: 비어 있음 32">
              <a:extLst>
                <a:ext uri="{FF2B5EF4-FFF2-40B4-BE49-F238E27FC236}">
                  <a16:creationId xmlns:a16="http://schemas.microsoft.com/office/drawing/2014/main" id="{A762C8B8-C561-5A60-7AE3-F9C5CC45150F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원형: 비어 있음 33">
              <a:extLst>
                <a:ext uri="{FF2B5EF4-FFF2-40B4-BE49-F238E27FC236}">
                  <a16:creationId xmlns:a16="http://schemas.microsoft.com/office/drawing/2014/main" id="{033781CA-FB45-C8D5-CACA-41D66BE1D51E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4C5A7B-F27F-A59C-0037-331591E9B9D9}"/>
              </a:ext>
            </a:extLst>
          </p:cNvPr>
          <p:cNvGrpSpPr/>
          <p:nvPr/>
        </p:nvGrpSpPr>
        <p:grpSpPr>
          <a:xfrm>
            <a:off x="1787634" y="941112"/>
            <a:ext cx="1434975" cy="1427254"/>
            <a:chOff x="3717058" y="1784349"/>
            <a:chExt cx="1434975" cy="1427254"/>
          </a:xfrm>
        </p:grpSpPr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E19B1F55-8B4C-496E-9113-DF177D64926F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원형: 비어 있음 27">
              <a:extLst>
                <a:ext uri="{FF2B5EF4-FFF2-40B4-BE49-F238E27FC236}">
                  <a16:creationId xmlns:a16="http://schemas.microsoft.com/office/drawing/2014/main" id="{E48AE46D-EFE4-F924-3379-B843DB121BA6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D977C4-3935-5C5E-8AFD-D7E12B440F65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3FF4AA-F615-2750-D8F4-58D07866C8F2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6EC5FDDE-EB00-A16F-79E1-FF44B98856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949558C5-C944-76B4-9EBA-259E7DE10F17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12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D70918A-8283-D52E-FA42-636134C238C7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6D57EE-442A-B511-2C3A-655DEF8A6AEB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D5C211-1DEE-EF69-9D16-66606E4D6ACB}"/>
              </a:ext>
            </a:extLst>
          </p:cNvPr>
          <p:cNvSpPr txBox="1"/>
          <p:nvPr/>
        </p:nvSpPr>
        <p:spPr>
          <a:xfrm>
            <a:off x="5251057" y="400676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체성분분석기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29F4B7AB-1D8A-3431-1458-2558C3F38D2D}"/>
              </a:ext>
            </a:extLst>
          </p:cNvPr>
          <p:cNvSpPr/>
          <p:nvPr/>
        </p:nvSpPr>
        <p:spPr>
          <a:xfrm>
            <a:off x="4918081" y="1064420"/>
            <a:ext cx="2355844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86608-93C5-8037-E8DA-BA91504539C2}"/>
              </a:ext>
            </a:extLst>
          </p:cNvPr>
          <p:cNvSpPr txBox="1"/>
          <p:nvPr/>
        </p:nvSpPr>
        <p:spPr>
          <a:xfrm>
            <a:off x="5176531" y="932876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Fitrus PLUS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7" name="그림 16" descr="텍스트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6FDEACD5-9069-4CF0-A851-7896C79506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856"/>
          <a:stretch/>
        </p:blipFill>
        <p:spPr>
          <a:xfrm>
            <a:off x="8490182" y="1630190"/>
            <a:ext cx="3377489" cy="2006067"/>
          </a:xfrm>
          <a:prstGeom prst="rect">
            <a:avLst/>
          </a:prstGeom>
        </p:spPr>
      </p:pic>
      <p:pic>
        <p:nvPicPr>
          <p:cNvPr id="18" name="그림 17" descr="텍스트, 정보기기, 휴대 전화, 전자 기기이(가) 표시된 사진&#10;&#10;자동 생성된 설명">
            <a:extLst>
              <a:ext uri="{FF2B5EF4-FFF2-40B4-BE49-F238E27FC236}">
                <a16:creationId xmlns:a16="http://schemas.microsoft.com/office/drawing/2014/main" id="{344515B2-F2CC-5008-FFC8-531A2777C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58" y="3548347"/>
            <a:ext cx="3346419" cy="20050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07F162-3CA8-47B9-0320-A3095E57CDA2}"/>
              </a:ext>
            </a:extLst>
          </p:cNvPr>
          <p:cNvSpPr txBox="1"/>
          <p:nvPr/>
        </p:nvSpPr>
        <p:spPr>
          <a:xfrm>
            <a:off x="1980230" y="2144577"/>
            <a:ext cx="6619627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체지방률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체지방량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골격근량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BMI,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체수분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기초대사량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심박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스트레스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혈압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온도 측정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피트러스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3.0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앱과 디바이스가 연동하여 운동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 식단 추천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OLED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디스플레이 내장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비접촉식 온도 측정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원터치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A3E000-5482-E25C-A892-D144D6E39360}"/>
              </a:ext>
            </a:extLst>
          </p:cNvPr>
          <p:cNvSpPr txBox="1"/>
          <p:nvPr/>
        </p:nvSpPr>
        <p:spPr>
          <a:xfrm>
            <a:off x="1980230" y="4036700"/>
            <a:ext cx="6963745" cy="126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생체전기저항분석법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(Bioelectrical Impedance Analysis : BIA)</a:t>
            </a: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</a:t>
            </a:r>
            <a:r>
              <a:rPr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활용한 알고리즘</a:t>
            </a:r>
            <a:br>
              <a:rPr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4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신체 내부의 저항값을 분석하여 수집된 생체 정보를 활용해 알고리즘 연구 및 개선</a:t>
            </a:r>
            <a:endParaRPr lang="en-US" altLang="ko-KR" sz="1200" spc="-3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신체 변화에 따라 결과가 달라질 수 있으며</a:t>
            </a:r>
            <a:r>
              <a:rPr lang="en-US" altLang="ko-KR" sz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비슷한 측정 상황으로 꾸준히 측정하면 정확도를 높일 수 있음</a:t>
            </a:r>
            <a:endParaRPr lang="en-US" altLang="ko-KR" sz="1050" spc="-3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19A29-D5CE-8105-7699-B16EA8C8BE89}"/>
              </a:ext>
            </a:extLst>
          </p:cNvPr>
          <p:cNvSpPr txBox="1"/>
          <p:nvPr/>
        </p:nvSpPr>
        <p:spPr>
          <a:xfrm>
            <a:off x="9539878" y="5594495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모델명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FR-B30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800EE7-3961-0158-A7B8-17ADC5B8770C}"/>
              </a:ext>
            </a:extLst>
          </p:cNvPr>
          <p:cNvSpPr txBox="1"/>
          <p:nvPr/>
        </p:nvSpPr>
        <p:spPr>
          <a:xfrm>
            <a:off x="317232" y="6574566"/>
            <a:ext cx="22044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원소프트다임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 Fitrus+ (onesoftdigm.com)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C5333-56DC-679F-E4E2-F96656A26458}"/>
              </a:ext>
            </a:extLst>
          </p:cNvPr>
          <p:cNvSpPr txBox="1"/>
          <p:nvPr/>
        </p:nvSpPr>
        <p:spPr>
          <a:xfrm>
            <a:off x="628041" y="2144577"/>
            <a:ext cx="848309" cy="50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FF014F-69CD-DDD9-27A9-5DC5D2D03C99}"/>
              </a:ext>
            </a:extLst>
          </p:cNvPr>
          <p:cNvSpPr txBox="1"/>
          <p:nvPr/>
        </p:nvSpPr>
        <p:spPr>
          <a:xfrm>
            <a:off x="628041" y="4036700"/>
            <a:ext cx="848309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특장점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4B548E29-E950-B752-BF24-B56D516B7CD0}"/>
              </a:ext>
            </a:extLst>
          </p:cNvPr>
          <p:cNvSpPr/>
          <p:nvPr/>
        </p:nvSpPr>
        <p:spPr>
          <a:xfrm>
            <a:off x="597967" y="4334791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3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B057A-DB47-B5C9-0E84-7506F328D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E75B70-677B-1E3F-B91C-CEAEF462E8EA}"/>
              </a:ext>
            </a:extLst>
          </p:cNvPr>
          <p:cNvGrpSpPr/>
          <p:nvPr/>
        </p:nvGrpSpPr>
        <p:grpSpPr>
          <a:xfrm>
            <a:off x="6987987" y="2082800"/>
            <a:ext cx="5441578" cy="5441578"/>
            <a:chOff x="6987987" y="2082800"/>
            <a:chExt cx="5441578" cy="5441578"/>
          </a:xfrm>
        </p:grpSpPr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DCA4EBDF-456D-85EA-CCA1-A6BFE35F2B10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원형: 비어 있음 15">
              <a:extLst>
                <a:ext uri="{FF2B5EF4-FFF2-40B4-BE49-F238E27FC236}">
                  <a16:creationId xmlns:a16="http://schemas.microsoft.com/office/drawing/2014/main" id="{A524F846-70CC-2C14-12C4-97E99E608368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2D068B-9113-CF25-2459-ADCC2BAB86FB}"/>
              </a:ext>
            </a:extLst>
          </p:cNvPr>
          <p:cNvGrpSpPr/>
          <p:nvPr/>
        </p:nvGrpSpPr>
        <p:grpSpPr>
          <a:xfrm>
            <a:off x="6949523" y="342305"/>
            <a:ext cx="1434975" cy="1427254"/>
            <a:chOff x="3717058" y="1784349"/>
            <a:chExt cx="1434975" cy="1427254"/>
          </a:xfrm>
        </p:grpSpPr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815A767-6991-EAA6-88D3-FFF4D0EB8F88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34BCB497-5E18-FE55-F266-F44A7394855F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0299AD-5262-D89D-840A-1A219EB9BECB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9888EA-F6E3-BA19-F782-6AFF5937E057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716810C-4CBC-EA91-89C3-20C8E44382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9A03D224-93A0-A195-C67C-04138C162D36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13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F304-6DC9-8273-E6EA-92B37AC4C6DA}"/>
              </a:ext>
            </a:extLst>
          </p:cNvPr>
          <p:cNvSpPr txBox="1"/>
          <p:nvPr/>
        </p:nvSpPr>
        <p:spPr>
          <a:xfrm>
            <a:off x="5154877" y="40067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호흡재활운동기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E9A387F8-62DB-93E7-9679-3BEC0B94EAA4}"/>
              </a:ext>
            </a:extLst>
          </p:cNvPr>
          <p:cNvSpPr/>
          <p:nvPr/>
        </p:nvSpPr>
        <p:spPr>
          <a:xfrm>
            <a:off x="4450562" y="1064420"/>
            <a:ext cx="3290882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33D4E-5795-A32C-A7BD-1614ADDC1D69}"/>
              </a:ext>
            </a:extLst>
          </p:cNvPr>
          <p:cNvSpPr txBox="1"/>
          <p:nvPr/>
        </p:nvSpPr>
        <p:spPr>
          <a:xfrm>
            <a:off x="4599449" y="932876"/>
            <a:ext cx="2993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스마트브리드 에어 프로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50152-A176-D1A9-5214-7063BC85EB00}"/>
              </a:ext>
            </a:extLst>
          </p:cNvPr>
          <p:cNvSpPr txBox="1"/>
          <p:nvPr/>
        </p:nvSpPr>
        <p:spPr>
          <a:xfrm>
            <a:off x="1980230" y="2144577"/>
            <a:ext cx="5871829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흡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‧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호기 동시 훈련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자동 부하 기능 활성화로 난이도 조절 가능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(1~8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UV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자동 살균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AE37D2-3504-529B-E199-B3A41C65D6BC}"/>
              </a:ext>
            </a:extLst>
          </p:cNvPr>
          <p:cNvSpPr txBox="1"/>
          <p:nvPr/>
        </p:nvSpPr>
        <p:spPr>
          <a:xfrm>
            <a:off x="1980230" y="4036700"/>
            <a:ext cx="6485590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한국 의료기기 안전정보원에서 </a:t>
            </a:r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등급 의료기기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인증 승인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호흡 훈련 컨텐츠 제공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전용 어플을 통한 게임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훈련 형식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기반 호흡재활솔루션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Live EMR</a:t>
            </a:r>
            <a:r>
              <a:rPr lang="en-US" altLang="ko-KR" sz="9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전자의무기록시스템</a:t>
            </a:r>
            <a:r>
              <a:rPr lang="en-US" altLang="ko-KR" sz="9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실시간 모니터링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 관리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1" name="그림 20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CBF4F5EA-6E38-E322-B439-4A9D4A20A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9000468" y="4222455"/>
            <a:ext cx="2746658" cy="20538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328A20-2AEF-44F9-B4CC-F67DE417A0E0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B79D0B-230D-1543-E8E8-61CA5561FB03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01E73F-C656-17EF-C99C-71310CD8BBC3}"/>
              </a:ext>
            </a:extLst>
          </p:cNvPr>
          <p:cNvSpPr txBox="1"/>
          <p:nvPr/>
        </p:nvSpPr>
        <p:spPr>
          <a:xfrm>
            <a:off x="313507" y="6574566"/>
            <a:ext cx="16337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Addable (smartbreathe.co.kr)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2F8F4-9CC2-0597-8324-E1B64B329F97}"/>
              </a:ext>
            </a:extLst>
          </p:cNvPr>
          <p:cNvSpPr txBox="1"/>
          <p:nvPr/>
        </p:nvSpPr>
        <p:spPr>
          <a:xfrm>
            <a:off x="628041" y="2144577"/>
            <a:ext cx="848309" cy="50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4B8A6E-A26A-1505-DDA6-3689D19F2EE7}"/>
              </a:ext>
            </a:extLst>
          </p:cNvPr>
          <p:cNvSpPr txBox="1"/>
          <p:nvPr/>
        </p:nvSpPr>
        <p:spPr>
          <a:xfrm>
            <a:off x="628041" y="4036700"/>
            <a:ext cx="848309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특장점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2A5FA67E-C88E-FCBA-A7D8-9AF4E9C600ED}"/>
              </a:ext>
            </a:extLst>
          </p:cNvPr>
          <p:cNvSpPr/>
          <p:nvPr/>
        </p:nvSpPr>
        <p:spPr>
          <a:xfrm>
            <a:off x="597967" y="2440586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3C0DF3B1-26E5-F5EE-8166-672A4D73ED5F}"/>
              </a:ext>
            </a:extLst>
          </p:cNvPr>
          <p:cNvSpPr/>
          <p:nvPr/>
        </p:nvSpPr>
        <p:spPr>
          <a:xfrm>
            <a:off x="597967" y="4334791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F7417B5-2AB2-CF87-71AB-1D937BCAC81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05" y="1502302"/>
            <a:ext cx="1931930" cy="26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00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DA93-C042-49D6-8B98-FB89BE06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8C6592-CA53-1879-DDAC-799174A4F1D1}"/>
              </a:ext>
            </a:extLst>
          </p:cNvPr>
          <p:cNvGrpSpPr/>
          <p:nvPr/>
        </p:nvGrpSpPr>
        <p:grpSpPr>
          <a:xfrm>
            <a:off x="6987987" y="2082800"/>
            <a:ext cx="5441578" cy="5441578"/>
            <a:chOff x="6987987" y="2082800"/>
            <a:chExt cx="5441578" cy="5441578"/>
          </a:xfrm>
        </p:grpSpPr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160D0D6C-55B3-9AD9-AA98-2FAE9150CA90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E2825293-85BF-4C8C-698F-0970C4C528FD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51CDAB-0A7F-0C42-8993-338C1B1918FA}"/>
              </a:ext>
            </a:extLst>
          </p:cNvPr>
          <p:cNvGrpSpPr/>
          <p:nvPr/>
        </p:nvGrpSpPr>
        <p:grpSpPr>
          <a:xfrm>
            <a:off x="6949523" y="342305"/>
            <a:ext cx="1434975" cy="1427254"/>
            <a:chOff x="3717058" y="1784349"/>
            <a:chExt cx="1434975" cy="1427254"/>
          </a:xfrm>
        </p:grpSpPr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9A1FB22C-2767-505E-59D0-A3884A0E45C7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CAB2D0FB-BEE6-843A-3277-04F0728ABE91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0AD8A2-88AD-DA34-F621-56E570E411F6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1C27D7-837F-44BB-D95F-38E484DC6159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4AF2ACD-FE69-8A1B-1B32-4AEC0DB785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4C2E7BCB-A0F8-C3C3-1D50-B0947B5BE21C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14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E729678-E8D4-D1BC-F4AE-58BCC8443D17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77927F-F43F-876F-215E-84C1732A1B1F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C6F09C-7B68-E294-62A9-17BD423ABC7C}"/>
              </a:ext>
            </a:extLst>
          </p:cNvPr>
          <p:cNvSpPr txBox="1"/>
          <p:nvPr/>
        </p:nvSpPr>
        <p:spPr>
          <a:xfrm>
            <a:off x="313507" y="6574566"/>
            <a:ext cx="16337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Addable (smartbreathe.co.kr)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D542D5-825E-1007-BECE-1A2A0F90568C}"/>
              </a:ext>
            </a:extLst>
          </p:cNvPr>
          <p:cNvSpPr txBox="1"/>
          <p:nvPr/>
        </p:nvSpPr>
        <p:spPr>
          <a:xfrm>
            <a:off x="5406555" y="885029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제품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FBAFC3-D98B-BA36-569E-59EA0449DF8C}"/>
              </a:ext>
            </a:extLst>
          </p:cNvPr>
          <p:cNvSpPr txBox="1"/>
          <p:nvPr/>
        </p:nvSpPr>
        <p:spPr>
          <a:xfrm>
            <a:off x="770555" y="5442876"/>
            <a:ext cx="5001593" cy="614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 브리드 에어 프로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(1EA),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개인용 마우스피스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(2EA),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측정용 코마개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(1EA), C-TYPE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충전 케이블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(1EA),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휴대용 파우치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(1EA)</a:t>
            </a:r>
          </a:p>
        </p:txBody>
      </p:sp>
      <p:pic>
        <p:nvPicPr>
          <p:cNvPr id="9" name="그림 8" descr="텍스트, 일반 보급, 포스트잇 노트, 디자인이(가) 표시된 사진&#10;&#10;자동 생성된 설명">
            <a:extLst>
              <a:ext uri="{FF2B5EF4-FFF2-40B4-BE49-F238E27FC236}">
                <a16:creationId xmlns:a16="http://schemas.microsoft.com/office/drawing/2014/main" id="{0B4F8799-0F40-D40C-CBD1-E3CAA38AA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8" y="1963956"/>
            <a:ext cx="5122983" cy="33964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259FA3-3BD9-5A28-2A86-215A16B4C1C7}"/>
              </a:ext>
            </a:extLst>
          </p:cNvPr>
          <p:cNvSpPr txBox="1"/>
          <p:nvPr/>
        </p:nvSpPr>
        <p:spPr>
          <a:xfrm>
            <a:off x="6246931" y="1506570"/>
            <a:ext cx="4855545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1.2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제품 상세위치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9" name="그림 18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F4D03199-AFA6-1A2C-8E63-804240647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0336" r="11720" b="14473"/>
          <a:stretch/>
        </p:blipFill>
        <p:spPr>
          <a:xfrm>
            <a:off x="6521707" y="2052006"/>
            <a:ext cx="4723769" cy="3557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06B874-7DB7-BE0A-5EA9-01E84248F7CD}"/>
              </a:ext>
            </a:extLst>
          </p:cNvPr>
          <p:cNvSpPr txBox="1"/>
          <p:nvPr/>
        </p:nvSpPr>
        <p:spPr>
          <a:xfrm>
            <a:off x="770555" y="1506570"/>
            <a:ext cx="4309445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1.1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제품 구성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BCF79-E9DB-1C55-6399-C12ED1F23285}"/>
              </a:ext>
            </a:extLst>
          </p:cNvPr>
          <p:cNvSpPr txBox="1"/>
          <p:nvPr/>
        </p:nvSpPr>
        <p:spPr>
          <a:xfrm>
            <a:off x="5154877" y="40067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호흡재활운동기</a:t>
            </a:r>
          </a:p>
        </p:txBody>
      </p:sp>
    </p:spTree>
    <p:extLst>
      <p:ext uri="{BB962C8B-B14F-4D97-AF65-F5344CB8AC3E}">
        <p14:creationId xmlns:p14="http://schemas.microsoft.com/office/powerpoint/2010/main" val="290581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E83CF-8184-60CA-42ED-127F59A1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43E375B7-21D5-899A-B653-2CAAD358BDD7}"/>
              </a:ext>
            </a:extLst>
          </p:cNvPr>
          <p:cNvGrpSpPr/>
          <p:nvPr/>
        </p:nvGrpSpPr>
        <p:grpSpPr>
          <a:xfrm>
            <a:off x="4132354" y="-237253"/>
            <a:ext cx="1434975" cy="1427254"/>
            <a:chOff x="3717058" y="1784349"/>
            <a:chExt cx="1434975" cy="1427254"/>
          </a:xfrm>
        </p:grpSpPr>
        <p:sp>
          <p:nvSpPr>
            <p:cNvPr id="33" name="원형: 비어 있음 32">
              <a:extLst>
                <a:ext uri="{FF2B5EF4-FFF2-40B4-BE49-F238E27FC236}">
                  <a16:creationId xmlns:a16="http://schemas.microsoft.com/office/drawing/2014/main" id="{14CA83C1-8B65-4626-BFFF-376B9E959193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원형: 비어 있음 33">
              <a:extLst>
                <a:ext uri="{FF2B5EF4-FFF2-40B4-BE49-F238E27FC236}">
                  <a16:creationId xmlns:a16="http://schemas.microsoft.com/office/drawing/2014/main" id="{90D832CF-3982-4FB6-B40C-F745F259D5B5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E2FFA6-6D50-F66C-D770-7957F4232EA4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79F0AE-0D50-9C34-C974-54B7F1AF2EEF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6FE29E56-E103-E1B4-3C32-A0ACDE5A60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A4386D8A-90CF-BE5A-A68D-4627D4C7AFD3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15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9C71A7-2AA0-EEE4-4736-D6386CA25727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F80BF5-D124-D833-68A4-8D36D7C73740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B92CDF-8B48-2A3E-5F47-7776E20AA477}"/>
              </a:ext>
            </a:extLst>
          </p:cNvPr>
          <p:cNvSpPr txBox="1"/>
          <p:nvPr/>
        </p:nvSpPr>
        <p:spPr>
          <a:xfrm>
            <a:off x="5578069" y="40067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복약기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F121872A-B0EE-5423-F8B2-E970634ACC77}"/>
              </a:ext>
            </a:extLst>
          </p:cNvPr>
          <p:cNvSpPr/>
          <p:nvPr/>
        </p:nvSpPr>
        <p:spPr>
          <a:xfrm>
            <a:off x="5016506" y="1064420"/>
            <a:ext cx="2158994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AF05-7AED-E568-13FE-9DFE84D081E5}"/>
              </a:ext>
            </a:extLst>
          </p:cNvPr>
          <p:cNvSpPr txBox="1"/>
          <p:nvPr/>
        </p:nvSpPr>
        <p:spPr>
          <a:xfrm>
            <a:off x="5168513" y="932876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스마트 약상자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15812-7592-8A83-6E27-2F2647B828A3}"/>
              </a:ext>
            </a:extLst>
          </p:cNvPr>
          <p:cNvSpPr txBox="1"/>
          <p:nvPr/>
        </p:nvSpPr>
        <p:spPr>
          <a:xfrm>
            <a:off x="1980230" y="2144577"/>
            <a:ext cx="5973145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정밀 무게 측정센서를 이용한 약 잔량 관리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복약 동작 인식을 통한 세밀한 복약 검증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외출 감지 및 외부 복약 안내 서비스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접근성이 높은 웹 기반 모니터링 서비스 제공을 통해 병원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약국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환자 간 처방전 관리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61424B-6A43-CA22-720D-395DC2F6F9DD}"/>
              </a:ext>
            </a:extLst>
          </p:cNvPr>
          <p:cNvSpPr txBox="1"/>
          <p:nvPr/>
        </p:nvSpPr>
        <p:spPr>
          <a:xfrm>
            <a:off x="1980231" y="4036700"/>
            <a:ext cx="5871828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처방 형태에 대한 수납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‧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관리가 가능한 스마트 단말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투약순응도가 대체로 낮은 만성질환자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‧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고령자를 위한 원격 복약 관리 서비스 제공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복약기와 함께 다양한 재택 장비를 활용한 생체 신호 모니터링 서비스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D4408-4124-D227-84AD-4A280D49A3EB}"/>
              </a:ext>
            </a:extLst>
          </p:cNvPr>
          <p:cNvSpPr txBox="1"/>
          <p:nvPr/>
        </p:nvSpPr>
        <p:spPr>
          <a:xfrm>
            <a:off x="9588752" y="6145869"/>
            <a:ext cx="1293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모델명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HSS-Med.</a:t>
            </a:r>
          </a:p>
        </p:txBody>
      </p:sp>
      <p:pic>
        <p:nvPicPr>
          <p:cNvPr id="21" name="그림 20" descr="텍스트, 멀티미디어, 전자제품, 화면이(가) 표시된 사진&#10;&#10;자동 생성된 설명">
            <a:extLst>
              <a:ext uri="{FF2B5EF4-FFF2-40B4-BE49-F238E27FC236}">
                <a16:creationId xmlns:a16="http://schemas.microsoft.com/office/drawing/2014/main" id="{9FF22843-009A-AA6E-1850-C3DA0F9BD8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7" t="12772" r="9067" b="12801"/>
          <a:stretch/>
        </p:blipFill>
        <p:spPr>
          <a:xfrm>
            <a:off x="8961122" y="1592580"/>
            <a:ext cx="2689856" cy="18364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B2B93E-9A1E-295B-97E8-6F1D95C64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5843" r="6854"/>
          <a:stretch/>
        </p:blipFill>
        <p:spPr>
          <a:xfrm>
            <a:off x="8697592" y="3532596"/>
            <a:ext cx="3180820" cy="26064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D7B6E80-3659-F08B-C327-3D2BE7EEBAC1}"/>
              </a:ext>
            </a:extLst>
          </p:cNvPr>
          <p:cNvSpPr txBox="1"/>
          <p:nvPr/>
        </p:nvSpPr>
        <p:spPr>
          <a:xfrm>
            <a:off x="319339" y="6574566"/>
            <a:ext cx="1821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제윤메디컬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헬스케어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(jeyun.com)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B4BFB2-29B3-EF62-6C29-0EFD6C0DF4ED}"/>
              </a:ext>
            </a:extLst>
          </p:cNvPr>
          <p:cNvSpPr txBox="1"/>
          <p:nvPr/>
        </p:nvSpPr>
        <p:spPr>
          <a:xfrm>
            <a:off x="628041" y="2144577"/>
            <a:ext cx="848309" cy="50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0B940-82DF-D14B-1875-D4B4359DD21F}"/>
              </a:ext>
            </a:extLst>
          </p:cNvPr>
          <p:cNvSpPr txBox="1"/>
          <p:nvPr/>
        </p:nvSpPr>
        <p:spPr>
          <a:xfrm>
            <a:off x="628041" y="4036700"/>
            <a:ext cx="848309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특장점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E4497A97-039A-109A-2ED9-0024C2C62D7A}"/>
              </a:ext>
            </a:extLst>
          </p:cNvPr>
          <p:cNvSpPr/>
          <p:nvPr/>
        </p:nvSpPr>
        <p:spPr>
          <a:xfrm>
            <a:off x="597967" y="2440586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721C4854-7A17-5ACB-2EA3-A515D9F437FD}"/>
              </a:ext>
            </a:extLst>
          </p:cNvPr>
          <p:cNvSpPr/>
          <p:nvPr/>
        </p:nvSpPr>
        <p:spPr>
          <a:xfrm>
            <a:off x="597967" y="4334791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3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B911-30E7-26F6-61FD-D406D128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3DA82CFC-F842-C09B-EB36-EE8CF6593E29}"/>
              </a:ext>
            </a:extLst>
          </p:cNvPr>
          <p:cNvSpPr/>
          <p:nvPr/>
        </p:nvSpPr>
        <p:spPr>
          <a:xfrm>
            <a:off x="6987987" y="2082800"/>
            <a:ext cx="5441578" cy="5441578"/>
          </a:xfrm>
          <a:prstGeom prst="donut">
            <a:avLst>
              <a:gd name="adj" fmla="val 19575"/>
            </a:avLst>
          </a:prstGeom>
          <a:solidFill>
            <a:srgbClr val="F7F7F7"/>
          </a:solidFill>
          <a:ln>
            <a:noFill/>
          </a:ln>
          <a:effectLst>
            <a:outerShdw blurRad="101600" dist="508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CF0971DA-1A67-F504-65BA-35D33292656B}"/>
              </a:ext>
            </a:extLst>
          </p:cNvPr>
          <p:cNvSpPr/>
          <p:nvPr/>
        </p:nvSpPr>
        <p:spPr>
          <a:xfrm>
            <a:off x="6987987" y="2082800"/>
            <a:ext cx="5441578" cy="5441578"/>
          </a:xfrm>
          <a:prstGeom prst="donut">
            <a:avLst>
              <a:gd name="adj" fmla="val 19575"/>
            </a:avLst>
          </a:prstGeom>
          <a:solidFill>
            <a:srgbClr val="F7F7F7"/>
          </a:solidFill>
          <a:ln>
            <a:noFill/>
          </a:ln>
          <a:effectLst>
            <a:outerShdw blurRad="101600" dist="63500" dir="13500000" sx="101000" sy="101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1ABBB6-8E59-6255-D02D-BF67E8D72FD8}"/>
              </a:ext>
            </a:extLst>
          </p:cNvPr>
          <p:cNvGrpSpPr/>
          <p:nvPr/>
        </p:nvGrpSpPr>
        <p:grpSpPr>
          <a:xfrm>
            <a:off x="3717058" y="1784349"/>
            <a:ext cx="1434975" cy="1427254"/>
            <a:chOff x="3717058" y="1784349"/>
            <a:chExt cx="1434975" cy="1427254"/>
          </a:xfrm>
        </p:grpSpPr>
        <p:sp>
          <p:nvSpPr>
            <p:cNvPr id="5" name="원형: 비어 있음 4">
              <a:extLst>
                <a:ext uri="{FF2B5EF4-FFF2-40B4-BE49-F238E27FC236}">
                  <a16:creationId xmlns:a16="http://schemas.microsoft.com/office/drawing/2014/main" id="{64060C0E-360D-54CD-997C-7724C7CE7D3D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303CFEE6-9D69-D60E-D08E-6E5CCF29431A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슬라이드 번호 개체 틀 18">
            <a:extLst>
              <a:ext uri="{FF2B5EF4-FFF2-40B4-BE49-F238E27FC236}">
                <a16:creationId xmlns:a16="http://schemas.microsoft.com/office/drawing/2014/main" id="{A2BA18FD-6686-161A-9431-097507981CEB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2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1944436-CC92-B01D-EC6F-A68E41C964AF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4C7A03-B9A6-559C-734E-D73398029C2E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E22C69-683F-BEE8-E58E-3A9693F5279E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DD0DAD-0F7B-41D5-BD93-327176E61D7D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2BDCD0B-F4C0-93FC-3373-EF96F34168D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0743F0-08E3-04B7-BD94-AD506BD5A26C}"/>
              </a:ext>
            </a:extLst>
          </p:cNvPr>
          <p:cNvSpPr txBox="1"/>
          <p:nvPr/>
        </p:nvSpPr>
        <p:spPr>
          <a:xfrm>
            <a:off x="4509674" y="3125116"/>
            <a:ext cx="3172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04ABA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Pretendard SemiBold" panose="02000703000000020004" pitchFamily="2" charset="-127"/>
              </a:rPr>
              <a:t>Concept</a:t>
            </a:r>
            <a:endParaRPr lang="ko-KR" altLang="en-US" sz="6000" dirty="0">
              <a:solidFill>
                <a:srgbClr val="304ABA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B52F2-FB48-AECD-61F0-8C7BA173636E}"/>
              </a:ext>
            </a:extLst>
          </p:cNvPr>
          <p:cNvSpPr txBox="1"/>
          <p:nvPr/>
        </p:nvSpPr>
        <p:spPr>
          <a:xfrm>
            <a:off x="5848175" y="2436334"/>
            <a:ext cx="49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Pretendard SemiBold" panose="02000703000000020004" pitchFamily="2" charset="-127"/>
              </a:rPr>
              <a:t>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38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93136-26B8-69CB-93AB-FA3A93B2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B999A9-8592-EE22-8D8A-FBCDE5E7C3BF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8E5772-E962-F54C-17E8-53BB6EDF23BF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B31E22F-1D88-E48B-263D-96B697A3D0D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3CBC296B-C801-011A-E9A5-57FD31DB9FF7}"/>
              </a:ext>
            </a:extLst>
          </p:cNvPr>
          <p:cNvSpPr/>
          <p:nvPr/>
        </p:nvSpPr>
        <p:spPr>
          <a:xfrm>
            <a:off x="6987987" y="2082800"/>
            <a:ext cx="5441578" cy="5441578"/>
          </a:xfrm>
          <a:prstGeom prst="donut">
            <a:avLst>
              <a:gd name="adj" fmla="val 19575"/>
            </a:avLst>
          </a:prstGeom>
          <a:solidFill>
            <a:srgbClr val="F7F7F7"/>
          </a:solidFill>
          <a:ln>
            <a:noFill/>
          </a:ln>
          <a:effectLst>
            <a:outerShdw blurRad="101600" dist="508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03E437C7-448A-69F8-96CE-6FA31D962134}"/>
              </a:ext>
            </a:extLst>
          </p:cNvPr>
          <p:cNvSpPr/>
          <p:nvPr/>
        </p:nvSpPr>
        <p:spPr>
          <a:xfrm>
            <a:off x="6987987" y="2082800"/>
            <a:ext cx="5441578" cy="5441578"/>
          </a:xfrm>
          <a:prstGeom prst="donut">
            <a:avLst>
              <a:gd name="adj" fmla="val 19575"/>
            </a:avLst>
          </a:prstGeom>
          <a:solidFill>
            <a:srgbClr val="F7F7F7"/>
          </a:solidFill>
          <a:ln>
            <a:noFill/>
          </a:ln>
          <a:effectLst>
            <a:outerShdw blurRad="101600" dist="63500" dir="13500000" sx="101000" sy="101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780D4336-04DE-C38C-BC15-02EEE14063AF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3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E2EE9-B051-F5BA-34E1-E4E7BF277936}"/>
              </a:ext>
            </a:extLst>
          </p:cNvPr>
          <p:cNvSpPr txBox="1"/>
          <p:nvPr/>
        </p:nvSpPr>
        <p:spPr>
          <a:xfrm>
            <a:off x="5438608" y="400676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Concept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3" name="그림 22" descr="의류, 사람, 실내, 가구이(가) 표시된 사진&#10;&#10;자동 생성된 설명">
            <a:extLst>
              <a:ext uri="{FF2B5EF4-FFF2-40B4-BE49-F238E27FC236}">
                <a16:creationId xmlns:a16="http://schemas.microsoft.com/office/drawing/2014/main" id="{7733912B-98CD-CB40-84DF-4E751C649C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/>
          <a:stretch/>
        </p:blipFill>
        <p:spPr>
          <a:xfrm>
            <a:off x="531418" y="1015460"/>
            <a:ext cx="5639803" cy="391210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FF50A74-557A-F0F2-43B9-38654484BC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84" t="2574" r="11084"/>
          <a:stretch/>
        </p:blipFill>
        <p:spPr>
          <a:xfrm>
            <a:off x="6230310" y="1015460"/>
            <a:ext cx="5469378" cy="391210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67E88D-E624-9798-CEBF-2F8C43627522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2D2307E-8118-9ADE-1273-7092084CD231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F789FF2-5304-938A-12C9-0CA786D0F10D}"/>
              </a:ext>
            </a:extLst>
          </p:cNvPr>
          <p:cNvSpPr txBox="1"/>
          <p:nvPr/>
        </p:nvSpPr>
        <p:spPr>
          <a:xfrm>
            <a:off x="2511831" y="5487863"/>
            <a:ext cx="7375737" cy="788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종합 헬스케어 솔루션으로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약물 관리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자세 교정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호흡 훈련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생체 모니터링을 통합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기반의 개인 맞춤형 관리와 실시간 모니터링을 통해 개인의 건강 요구를 효과적으로 지원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ECAAFE-1E11-0F39-C927-F44EB05B8567}"/>
              </a:ext>
            </a:extLst>
          </p:cNvPr>
          <p:cNvSpPr txBox="1"/>
          <p:nvPr/>
        </p:nvSpPr>
        <p:spPr>
          <a:xfrm>
            <a:off x="3056450" y="5089698"/>
            <a:ext cx="628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304ABA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Pretendard Medium" panose="02000603000000020004" pitchFamily="2" charset="-127"/>
              </a:rPr>
              <a:t>LIFE CARE 360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이란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068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5ABA3C21-3691-3363-1B8C-ABDD8AD7C42D}"/>
              </a:ext>
            </a:extLst>
          </p:cNvPr>
          <p:cNvSpPr/>
          <p:nvPr/>
        </p:nvSpPr>
        <p:spPr>
          <a:xfrm>
            <a:off x="3421746" y="1307012"/>
            <a:ext cx="3099703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B21E4F-2340-B8B3-67D9-A0A24545873D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12C64D-14A2-3FF2-AE6E-821F2E0C7230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75DA43-FD4E-E472-1024-3EE0B2A42548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061FE9D-FEC6-9262-AC31-C81C09025343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B1893E30-64DC-EBA0-0631-626B8AFC12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24AE2042-4D3B-A016-1812-F40F81C96494}"/>
              </a:ext>
            </a:extLst>
          </p:cNvPr>
          <p:cNvSpPr/>
          <p:nvPr/>
        </p:nvSpPr>
        <p:spPr>
          <a:xfrm>
            <a:off x="6987987" y="2082800"/>
            <a:ext cx="5441578" cy="5441578"/>
          </a:xfrm>
          <a:prstGeom prst="donut">
            <a:avLst>
              <a:gd name="adj" fmla="val 19575"/>
            </a:avLst>
          </a:prstGeom>
          <a:solidFill>
            <a:srgbClr val="F7F7F7"/>
          </a:solidFill>
          <a:ln>
            <a:noFill/>
          </a:ln>
          <a:effectLst>
            <a:outerShdw blurRad="101600" dist="508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334D829-46C9-75B0-B1D6-728F195814A0}"/>
              </a:ext>
            </a:extLst>
          </p:cNvPr>
          <p:cNvSpPr/>
          <p:nvPr/>
        </p:nvSpPr>
        <p:spPr>
          <a:xfrm>
            <a:off x="6987987" y="2082800"/>
            <a:ext cx="5441578" cy="5441578"/>
          </a:xfrm>
          <a:prstGeom prst="donut">
            <a:avLst>
              <a:gd name="adj" fmla="val 19575"/>
            </a:avLst>
          </a:prstGeom>
          <a:solidFill>
            <a:srgbClr val="F7F7F7"/>
          </a:solidFill>
          <a:ln>
            <a:noFill/>
          </a:ln>
          <a:effectLst>
            <a:outerShdw blurRad="101600" dist="63500" dir="13500000" sx="101000" sy="101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5318377A-3292-DCCB-DB59-127E337CD3E6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4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D57518-6396-662F-99F6-DF230F16129B}"/>
              </a:ext>
            </a:extLst>
          </p:cNvPr>
          <p:cNvSpPr txBox="1"/>
          <p:nvPr/>
        </p:nvSpPr>
        <p:spPr>
          <a:xfrm>
            <a:off x="5438608" y="400676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Concept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63B2F51-9533-19EF-5025-96CF5E793CC4}"/>
              </a:ext>
            </a:extLst>
          </p:cNvPr>
          <p:cNvSpPr txBox="1"/>
          <p:nvPr/>
        </p:nvSpPr>
        <p:spPr>
          <a:xfrm>
            <a:off x="473029" y="1012685"/>
            <a:ext cx="6940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Pretendard SemiBold" panose="02000703000000020004" pitchFamily="2" charset="-127"/>
              </a:rPr>
              <a:t>My CARE 360  </a:t>
            </a:r>
            <a:r>
              <a:rPr lang="en-US" altLang="ko-KR" sz="2800" dirty="0">
                <a:solidFill>
                  <a:srgbClr val="304ABA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Pretendard SemiBold" panose="02000703000000020004" pitchFamily="2" charset="-127"/>
              </a:rPr>
              <a:t>for Senior Center</a:t>
            </a:r>
            <a:endParaRPr kumimoji="0" lang="ko-KR" altLang="en-US" sz="3200" i="0" u="none" strike="noStrike" kern="1200" cap="none" normalizeH="0" baseline="0" noProof="0" dirty="0">
              <a:ln>
                <a:noFill/>
              </a:ln>
              <a:solidFill>
                <a:srgbClr val="304ABA"/>
              </a:solidFill>
              <a:effectLst/>
              <a:uLnTx/>
              <a:uFillTx/>
              <a:latin typeface="LG Smart UI Bold" panose="020B0800000101010101" pitchFamily="50" charset="-127"/>
              <a:ea typeface="LG Smart UI Bold" panose="020B0800000101010101" pitchFamily="50" charset="-127"/>
              <a:cs typeface="Pretendard SemiBold" panose="020007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1EE583-FD4F-AAEC-1BF6-E3E791B6BC1D}"/>
              </a:ext>
            </a:extLst>
          </p:cNvPr>
          <p:cNvGrpSpPr/>
          <p:nvPr/>
        </p:nvGrpSpPr>
        <p:grpSpPr>
          <a:xfrm>
            <a:off x="3717058" y="1769835"/>
            <a:ext cx="1434975" cy="1427254"/>
            <a:chOff x="3717058" y="1784349"/>
            <a:chExt cx="1434975" cy="1427254"/>
          </a:xfrm>
        </p:grpSpPr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5C463115-39A2-16BC-3EE6-BA5CA85ED416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3B9ADA6A-6442-7391-CDED-B6356CA3789B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1C6ADDB-9CC9-F3D4-B431-FF165A2B9DFA}"/>
              </a:ext>
            </a:extLst>
          </p:cNvPr>
          <p:cNvGrpSpPr/>
          <p:nvPr/>
        </p:nvGrpSpPr>
        <p:grpSpPr>
          <a:xfrm>
            <a:off x="418341" y="1153670"/>
            <a:ext cx="11386947" cy="5452229"/>
            <a:chOff x="418341" y="1153670"/>
            <a:chExt cx="11386947" cy="54522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D4BCE0C-B05E-F292-A8A4-30E8A2D74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3" t="30792" r="16931" b="41329"/>
            <a:stretch/>
          </p:blipFill>
          <p:spPr>
            <a:xfrm>
              <a:off x="802281" y="5168120"/>
              <a:ext cx="8063345" cy="1437779"/>
            </a:xfrm>
            <a:prstGeom prst="rect">
              <a:avLst/>
            </a:prstGeom>
          </p:spPr>
        </p:pic>
        <p:sp>
          <p:nvSpPr>
            <p:cNvPr id="15" name="모서리가 둥근 직사각형 119">
              <a:extLst>
                <a:ext uri="{FF2B5EF4-FFF2-40B4-BE49-F238E27FC236}">
                  <a16:creationId xmlns:a16="http://schemas.microsoft.com/office/drawing/2014/main" id="{CDD1932D-C6EA-5854-58E6-34A1D6224412}"/>
                </a:ext>
              </a:extLst>
            </p:cNvPr>
            <p:cNvSpPr/>
            <p:nvPr/>
          </p:nvSpPr>
          <p:spPr>
            <a:xfrm>
              <a:off x="518878" y="1790199"/>
              <a:ext cx="3956874" cy="523832"/>
            </a:xfrm>
            <a:prstGeom prst="roundRect">
              <a:avLst>
                <a:gd name="adj" fmla="val 50000"/>
              </a:avLst>
            </a:prstGeom>
            <a:solidFill>
              <a:srgbClr val="399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Senior Rehabilitation Exercise</a:t>
              </a:r>
              <a:endParaRPr kumimoji="0" lang="ko-KR" altLang="en-US" sz="180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6" name="모서리가 둥근 직사각형 120">
              <a:extLst>
                <a:ext uri="{FF2B5EF4-FFF2-40B4-BE49-F238E27FC236}">
                  <a16:creationId xmlns:a16="http://schemas.microsoft.com/office/drawing/2014/main" id="{E0CDB09F-1EA6-A04E-1492-74C382FE5084}"/>
                </a:ext>
              </a:extLst>
            </p:cNvPr>
            <p:cNvSpPr/>
            <p:nvPr/>
          </p:nvSpPr>
          <p:spPr>
            <a:xfrm>
              <a:off x="4727347" y="1790199"/>
              <a:ext cx="4579377" cy="523832"/>
            </a:xfrm>
            <a:prstGeom prst="roundRect">
              <a:avLst>
                <a:gd name="adj" fmla="val 50000"/>
              </a:avLst>
            </a:prstGeom>
            <a:solidFill>
              <a:srgbClr val="084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Remote Management &amp; Monitoring Service</a:t>
              </a:r>
            </a:p>
          </p:txBody>
        </p:sp>
        <p:sp>
          <p:nvSpPr>
            <p:cNvPr id="17" name="모서리가 둥근 직사각형 64">
              <a:extLst>
                <a:ext uri="{FF2B5EF4-FFF2-40B4-BE49-F238E27FC236}">
                  <a16:creationId xmlns:a16="http://schemas.microsoft.com/office/drawing/2014/main" id="{871CAF97-4D5F-B254-5A28-A99A57E2CC69}"/>
                </a:ext>
              </a:extLst>
            </p:cNvPr>
            <p:cNvSpPr/>
            <p:nvPr/>
          </p:nvSpPr>
          <p:spPr>
            <a:xfrm>
              <a:off x="9439060" y="1805402"/>
              <a:ext cx="2366228" cy="4238429"/>
            </a:xfrm>
            <a:prstGeom prst="roundRect">
              <a:avLst/>
            </a:prstGeom>
            <a:solidFill>
              <a:srgbClr val="4BACC6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02626-F26F-DA8F-CF35-C515ED2892EA}"/>
                </a:ext>
              </a:extLst>
            </p:cNvPr>
            <p:cNvSpPr/>
            <p:nvPr/>
          </p:nvSpPr>
          <p:spPr>
            <a:xfrm>
              <a:off x="9574809" y="3177022"/>
              <a:ext cx="215970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472C4">
                          <a:lumMod val="50000"/>
                        </a:srgbClr>
                      </a:gs>
                      <a:gs pos="100000">
                        <a:srgbClr val="4472C4">
                          <a:lumMod val="50000"/>
                        </a:srgbClr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One-stop digital health platform, enhanced by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472C4">
                          <a:lumMod val="50000"/>
                        </a:srgbClr>
                      </a:gs>
                      <a:gs pos="100000">
                        <a:srgbClr val="4472C4">
                          <a:lumMod val="50000"/>
                        </a:srgbClr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 and cloud-based solutions for efficient user management </a:t>
              </a:r>
              <a:b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472C4">
                          <a:lumMod val="50000"/>
                        </a:srgbClr>
                      </a:gs>
                      <a:gs pos="100000">
                        <a:srgbClr val="4472C4">
                          <a:lumMod val="50000"/>
                        </a:srgbClr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472C4">
                          <a:lumMod val="50000"/>
                        </a:srgbClr>
                      </a:gs>
                      <a:gs pos="100000">
                        <a:srgbClr val="4472C4">
                          <a:lumMod val="50000"/>
                        </a:srgbClr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and personalized care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B57E17D-5123-B987-78B6-D52BEAFAD529}"/>
                </a:ext>
              </a:extLst>
            </p:cNvPr>
            <p:cNvGrpSpPr/>
            <p:nvPr/>
          </p:nvGrpSpPr>
          <p:grpSpPr>
            <a:xfrm>
              <a:off x="6875636" y="1153670"/>
              <a:ext cx="3897381" cy="581719"/>
              <a:chOff x="6520036" y="1104684"/>
              <a:chExt cx="3897381" cy="581719"/>
            </a:xfrm>
          </p:grpSpPr>
          <p:sp>
            <p:nvSpPr>
              <p:cNvPr id="20" name="오른쪽 대괄호 19">
                <a:extLst>
                  <a:ext uri="{FF2B5EF4-FFF2-40B4-BE49-F238E27FC236}">
                    <a16:creationId xmlns:a16="http://schemas.microsoft.com/office/drawing/2014/main" id="{A390634D-2430-91FA-D7C9-792E518BE33E}"/>
                  </a:ext>
                </a:extLst>
              </p:cNvPr>
              <p:cNvSpPr/>
              <p:nvPr/>
            </p:nvSpPr>
            <p:spPr>
              <a:xfrm rot="16200000">
                <a:off x="8288113" y="-444864"/>
                <a:ext cx="351670" cy="3845332"/>
              </a:xfrm>
              <a:prstGeom prst="rightBracket">
                <a:avLst>
                  <a:gd name="adj" fmla="val 233412"/>
                </a:avLst>
              </a:prstGeom>
              <a:ln>
                <a:solidFill>
                  <a:srgbClr val="EF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C017C7A9-AA5A-9330-0194-E4204F10248C}"/>
                  </a:ext>
                </a:extLst>
              </p:cNvPr>
              <p:cNvSpPr/>
              <p:nvPr/>
            </p:nvSpPr>
            <p:spPr>
              <a:xfrm rot="12028609">
                <a:off x="6520036" y="1540388"/>
                <a:ext cx="92542" cy="126723"/>
              </a:xfrm>
              <a:prstGeom prst="triangle">
                <a:avLst/>
              </a:prstGeom>
              <a:solidFill>
                <a:srgbClr val="EF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90E6AA32-75D0-802B-BB11-A805CE3CA8C7}"/>
                  </a:ext>
                </a:extLst>
              </p:cNvPr>
              <p:cNvSpPr/>
              <p:nvPr/>
            </p:nvSpPr>
            <p:spPr>
              <a:xfrm rot="9621466" flipH="1">
                <a:off x="10324875" y="1559680"/>
                <a:ext cx="92542" cy="126723"/>
              </a:xfrm>
              <a:prstGeom prst="triangle">
                <a:avLst/>
              </a:prstGeom>
              <a:solidFill>
                <a:srgbClr val="EF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pic>
            <p:nvPicPr>
              <p:cNvPr id="26" name="Picture 2" descr="Wifi signal ">
                <a:extLst>
                  <a:ext uri="{FF2B5EF4-FFF2-40B4-BE49-F238E27FC236}">
                    <a16:creationId xmlns:a16="http://schemas.microsoft.com/office/drawing/2014/main" id="{401A49EC-41AF-F2FE-7E78-C431F5E1C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2149" y="1104684"/>
                <a:ext cx="384962" cy="384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38" descr="Cloud computing ">
              <a:extLst>
                <a:ext uri="{FF2B5EF4-FFF2-40B4-BE49-F238E27FC236}">
                  <a16:creationId xmlns:a16="http://schemas.microsoft.com/office/drawing/2014/main" id="{0E055BAC-1FFA-C8E8-0E93-8930C302F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1447" y="2285459"/>
              <a:ext cx="628678" cy="628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3532E3E-AD36-CBBF-CF33-B9E46FA2F593}"/>
                </a:ext>
              </a:extLst>
            </p:cNvPr>
            <p:cNvGrpSpPr/>
            <p:nvPr/>
          </p:nvGrpSpPr>
          <p:grpSpPr>
            <a:xfrm>
              <a:off x="689273" y="2330684"/>
              <a:ext cx="3508798" cy="1853560"/>
              <a:chOff x="1121549" y="2043954"/>
              <a:chExt cx="3508798" cy="185356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1F74B9-D76A-E345-7BC1-9E9DB2138BBF}"/>
                  </a:ext>
                </a:extLst>
              </p:cNvPr>
              <p:cNvSpPr txBox="1"/>
              <p:nvPr/>
            </p:nvSpPr>
            <p:spPr>
              <a:xfrm>
                <a:off x="1529215" y="2043954"/>
                <a:ext cx="31011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95263" marR="0" lvl="0" indent="-195263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7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400" b="0" i="0" u="none" strike="noStrike" kern="1200" cap="none" spc="-10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4472C4">
                            <a:lumMod val="50000"/>
                          </a:srgbClr>
                        </a:gs>
                        <a:gs pos="100000">
                          <a:srgbClr val="4472C4">
                            <a:lumMod val="50000"/>
                          </a:srgbClr>
                        </a:gs>
                      </a:gsLst>
                      <a:lin ang="10800000" scaled="0"/>
                    </a:gradFill>
                    <a:effectLst/>
                    <a:uLnTx/>
                    <a:uFillTx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Measurement of Body Balance and Joint Range of Motion</a:t>
                </a: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D9D5FF3-0E18-7BFF-8251-88AF760977FD}"/>
                  </a:ext>
                </a:extLst>
              </p:cNvPr>
              <p:cNvCxnSpPr/>
              <p:nvPr/>
            </p:nvCxnSpPr>
            <p:spPr>
              <a:xfrm>
                <a:off x="1138435" y="2578702"/>
                <a:ext cx="3384000" cy="0"/>
              </a:xfrm>
              <a:prstGeom prst="line">
                <a:avLst/>
              </a:prstGeom>
              <a:ln w="3175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2DF3136-2B8A-58B9-9998-CB65ABE58BDC}"/>
                  </a:ext>
                </a:extLst>
              </p:cNvPr>
              <p:cNvCxnSpPr/>
              <p:nvPr/>
            </p:nvCxnSpPr>
            <p:spPr>
              <a:xfrm>
                <a:off x="1138435" y="3012297"/>
                <a:ext cx="3384000" cy="0"/>
              </a:xfrm>
              <a:prstGeom prst="line">
                <a:avLst/>
              </a:prstGeom>
              <a:ln w="3175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B034D986-7153-A105-1A41-541862B259FA}"/>
                  </a:ext>
                </a:extLst>
              </p:cNvPr>
              <p:cNvCxnSpPr/>
              <p:nvPr/>
            </p:nvCxnSpPr>
            <p:spPr>
              <a:xfrm>
                <a:off x="1138435" y="3463919"/>
                <a:ext cx="3384000" cy="0"/>
              </a:xfrm>
              <a:prstGeom prst="line">
                <a:avLst/>
              </a:prstGeom>
              <a:ln w="3175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85B79E9-85FB-82A5-E101-92D31F176AF5}"/>
                  </a:ext>
                </a:extLst>
              </p:cNvPr>
              <p:cNvCxnSpPr/>
              <p:nvPr/>
            </p:nvCxnSpPr>
            <p:spPr>
              <a:xfrm>
                <a:off x="1138435" y="3897514"/>
                <a:ext cx="3384000" cy="0"/>
              </a:xfrm>
              <a:prstGeom prst="line">
                <a:avLst/>
              </a:prstGeom>
              <a:ln w="3175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18" descr="Endocrine system ">
                <a:extLst>
                  <a:ext uri="{FF2B5EF4-FFF2-40B4-BE49-F238E27FC236}">
                    <a16:creationId xmlns:a16="http://schemas.microsoft.com/office/drawing/2014/main" id="{4AD230C2-C262-A635-C324-D55083E291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5701" y="2227333"/>
                <a:ext cx="324000" cy="32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32" descr="Ai ">
                <a:extLst>
                  <a:ext uri="{FF2B5EF4-FFF2-40B4-BE49-F238E27FC236}">
                    <a16:creationId xmlns:a16="http://schemas.microsoft.com/office/drawing/2014/main" id="{DB5D4C31-A8C9-8594-695E-3278B72C45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38" y="3089133"/>
                <a:ext cx="324000" cy="32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34" descr="Rehabilitation">
                <a:extLst>
                  <a:ext uri="{FF2B5EF4-FFF2-40B4-BE49-F238E27FC236}">
                    <a16:creationId xmlns:a16="http://schemas.microsoft.com/office/drawing/2014/main" id="{EE18E616-7ACE-0BA5-E183-E9012A611F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1549" y="2612550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3491E95-CAE1-913E-1B3E-2B20976D8C45}"/>
                </a:ext>
              </a:extLst>
            </p:cNvPr>
            <p:cNvGrpSpPr/>
            <p:nvPr/>
          </p:nvGrpSpPr>
          <p:grpSpPr>
            <a:xfrm>
              <a:off x="5227236" y="2516099"/>
              <a:ext cx="4007489" cy="1660313"/>
              <a:chOff x="4800516" y="2467113"/>
              <a:chExt cx="4007489" cy="1660313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BC5B22D7-CFAE-8916-C998-D3722A71C577}"/>
                  </a:ext>
                </a:extLst>
              </p:cNvPr>
              <p:cNvCxnSpPr/>
              <p:nvPr/>
            </p:nvCxnSpPr>
            <p:spPr>
              <a:xfrm>
                <a:off x="4800516" y="2816446"/>
                <a:ext cx="3996000" cy="0"/>
              </a:xfrm>
              <a:prstGeom prst="line">
                <a:avLst/>
              </a:prstGeom>
              <a:ln w="3175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62E6A56-0AF7-51AD-0B26-E0F8D293CC02}"/>
                  </a:ext>
                </a:extLst>
              </p:cNvPr>
              <p:cNvCxnSpPr/>
              <p:nvPr/>
            </p:nvCxnSpPr>
            <p:spPr>
              <a:xfrm>
                <a:off x="4800516" y="3250041"/>
                <a:ext cx="3996000" cy="0"/>
              </a:xfrm>
              <a:prstGeom prst="line">
                <a:avLst/>
              </a:prstGeom>
              <a:ln w="3175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23CD04A4-9006-C0B8-73B4-F666CFECE789}"/>
                  </a:ext>
                </a:extLst>
              </p:cNvPr>
              <p:cNvCxnSpPr/>
              <p:nvPr/>
            </p:nvCxnSpPr>
            <p:spPr>
              <a:xfrm>
                <a:off x="4800516" y="3701663"/>
                <a:ext cx="3996000" cy="0"/>
              </a:xfrm>
              <a:prstGeom prst="line">
                <a:avLst/>
              </a:prstGeom>
              <a:ln w="3175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22" descr="Cctv ">
                <a:extLst>
                  <a:ext uri="{FF2B5EF4-FFF2-40B4-BE49-F238E27FC236}">
                    <a16:creationId xmlns:a16="http://schemas.microsoft.com/office/drawing/2014/main" id="{C26C1DC1-67BB-4328-B441-9E5800EBDA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6938" y="2898099"/>
                <a:ext cx="327927" cy="3279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6" descr="Video conference ">
                <a:extLst>
                  <a:ext uri="{FF2B5EF4-FFF2-40B4-BE49-F238E27FC236}">
                    <a16:creationId xmlns:a16="http://schemas.microsoft.com/office/drawing/2014/main" id="{629B9A67-4A4B-0C22-ABF7-1A13CA631D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6938" y="2467113"/>
                <a:ext cx="309516" cy="309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8" descr="Emergency ">
                <a:extLst>
                  <a:ext uri="{FF2B5EF4-FFF2-40B4-BE49-F238E27FC236}">
                    <a16:creationId xmlns:a16="http://schemas.microsoft.com/office/drawing/2014/main" id="{57B8AF46-AB05-22C0-6CF7-52E92BF7B3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991" y="3336272"/>
                <a:ext cx="274760" cy="274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1040679-240C-15F2-F6A6-8DD861435616}"/>
                  </a:ext>
                </a:extLst>
              </p:cNvPr>
              <p:cNvCxnSpPr/>
              <p:nvPr/>
            </p:nvCxnSpPr>
            <p:spPr>
              <a:xfrm>
                <a:off x="4812005" y="4127426"/>
                <a:ext cx="3996000" cy="0"/>
              </a:xfrm>
              <a:prstGeom prst="line">
                <a:avLst/>
              </a:prstGeom>
              <a:ln w="3175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Picture 4" descr="Pills">
                <a:extLst>
                  <a:ext uri="{FF2B5EF4-FFF2-40B4-BE49-F238E27FC236}">
                    <a16:creationId xmlns:a16="http://schemas.microsoft.com/office/drawing/2014/main" id="{9CF993CE-AAB5-F7A7-1D04-1734586BE0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2058" y="3772841"/>
                <a:ext cx="252000" cy="2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사다리꼴 47">
              <a:extLst>
                <a:ext uri="{FF2B5EF4-FFF2-40B4-BE49-F238E27FC236}">
                  <a16:creationId xmlns:a16="http://schemas.microsoft.com/office/drawing/2014/main" id="{BF15BB6E-F633-F451-2DD0-FF92774D9B79}"/>
                </a:ext>
              </a:extLst>
            </p:cNvPr>
            <p:cNvSpPr/>
            <p:nvPr/>
          </p:nvSpPr>
          <p:spPr>
            <a:xfrm>
              <a:off x="418341" y="5027399"/>
              <a:ext cx="8595015" cy="431521"/>
            </a:xfrm>
            <a:prstGeom prst="trapezoid">
              <a:avLst>
                <a:gd name="adj" fmla="val 112131"/>
              </a:avLst>
            </a:prstGeom>
            <a:solidFill>
              <a:srgbClr val="CB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9" name="모서리가 둥근 직사각형 128">
              <a:extLst>
                <a:ext uri="{FF2B5EF4-FFF2-40B4-BE49-F238E27FC236}">
                  <a16:creationId xmlns:a16="http://schemas.microsoft.com/office/drawing/2014/main" id="{2B3D87F1-BF88-5D49-C237-9D4ABE254EAF}"/>
                </a:ext>
              </a:extLst>
            </p:cNvPr>
            <p:cNvSpPr/>
            <p:nvPr/>
          </p:nvSpPr>
          <p:spPr>
            <a:xfrm>
              <a:off x="418343" y="5463722"/>
              <a:ext cx="8595013" cy="584108"/>
            </a:xfrm>
            <a:prstGeom prst="roundRect">
              <a:avLst>
                <a:gd name="adj" fmla="val 0"/>
              </a:avLst>
            </a:prstGeom>
            <a:gradFill>
              <a:gsLst>
                <a:gs pos="11000">
                  <a:srgbClr val="001D5E"/>
                </a:gs>
                <a:gs pos="100000">
                  <a:srgbClr val="3991FF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7BC5FDB-579D-701F-25C8-DD417ACA0E63}"/>
                </a:ext>
              </a:extLst>
            </p:cNvPr>
            <p:cNvCxnSpPr/>
            <p:nvPr/>
          </p:nvCxnSpPr>
          <p:spPr>
            <a:xfrm>
              <a:off x="2107154" y="5458778"/>
              <a:ext cx="0" cy="590400"/>
            </a:xfrm>
            <a:prstGeom prst="line">
              <a:avLst/>
            </a:prstGeom>
            <a:ln w="38100">
              <a:solidFill>
                <a:srgbClr val="E9F6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E97A145-9274-CBB3-0534-EAC88B42E7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9425" y="5620567"/>
              <a:ext cx="288000" cy="288000"/>
            </a:xfrm>
            <a:prstGeom prst="ellipse">
              <a:avLst/>
            </a:prstGeom>
            <a:solidFill>
              <a:srgbClr val="E9F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B73BC"/>
                      </a:gs>
                      <a:gs pos="100000">
                        <a:srgbClr val="0B73BC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+</a:t>
              </a:r>
              <a:endParaRPr kumimoji="0" lang="ko-KR" altLang="en-US" sz="2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B73BC"/>
                    </a:gs>
                    <a:gs pos="100000">
                      <a:srgbClr val="0B73BC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DAD0A2-2875-859B-FA39-1EE88679B187}"/>
                </a:ext>
              </a:extLst>
            </p:cNvPr>
            <p:cNvSpPr txBox="1"/>
            <p:nvPr/>
          </p:nvSpPr>
          <p:spPr>
            <a:xfrm>
              <a:off x="2249141" y="5622962"/>
              <a:ext cx="1419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120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Thermometer</a:t>
              </a:r>
              <a:endParaRPr kumimoji="0" lang="ko-KR" altLang="en-US" sz="140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ADCB753-FBFD-E030-2D31-1BEDA0DA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2789" y="4517404"/>
              <a:ext cx="640124" cy="874127"/>
            </a:xfrm>
            <a:prstGeom prst="rect">
              <a:avLst/>
            </a:prstGeom>
          </p:spPr>
        </p:pic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AD40431-993A-5D0A-19BA-3366B0C1023E}"/>
                </a:ext>
              </a:extLst>
            </p:cNvPr>
            <p:cNvCxnSpPr/>
            <p:nvPr/>
          </p:nvCxnSpPr>
          <p:spPr>
            <a:xfrm>
              <a:off x="3831295" y="5458778"/>
              <a:ext cx="0" cy="590400"/>
            </a:xfrm>
            <a:prstGeom prst="line">
              <a:avLst/>
            </a:prstGeom>
            <a:ln w="38100">
              <a:solidFill>
                <a:srgbClr val="E9F6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1D0C1B-27BE-87DE-C4B6-0E570B2A57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3566" y="5620567"/>
              <a:ext cx="288000" cy="288000"/>
            </a:xfrm>
            <a:prstGeom prst="ellipse">
              <a:avLst/>
            </a:prstGeom>
            <a:solidFill>
              <a:srgbClr val="E9F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B73BC"/>
                      </a:gs>
                      <a:gs pos="100000">
                        <a:srgbClr val="0B73BC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+</a:t>
              </a:r>
              <a:endParaRPr kumimoji="0" lang="ko-KR" altLang="en-US" sz="2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B73BC"/>
                    </a:gs>
                    <a:gs pos="100000">
                      <a:srgbClr val="0B73BC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9FF51FB-8E58-B10F-606A-4F0A4C77868E}"/>
                </a:ext>
              </a:extLst>
            </p:cNvPr>
            <p:cNvSpPr txBox="1"/>
            <p:nvPr/>
          </p:nvSpPr>
          <p:spPr>
            <a:xfrm>
              <a:off x="3973281" y="5511781"/>
              <a:ext cx="1419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120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Blood Pressure Monitor</a:t>
              </a:r>
              <a:endParaRPr kumimoji="0" lang="ko-KR" altLang="en-US" sz="140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21C5C0E-A987-4148-CAB7-C463CCA89887}"/>
                </a:ext>
              </a:extLst>
            </p:cNvPr>
            <p:cNvCxnSpPr/>
            <p:nvPr/>
          </p:nvCxnSpPr>
          <p:spPr>
            <a:xfrm>
              <a:off x="5537476" y="5458778"/>
              <a:ext cx="0" cy="590400"/>
            </a:xfrm>
            <a:prstGeom prst="line">
              <a:avLst/>
            </a:prstGeom>
            <a:ln w="38100">
              <a:solidFill>
                <a:srgbClr val="E9F6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A3FCFD4-8C24-B68F-9BDB-F29A7A2A69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747" y="5620567"/>
              <a:ext cx="288000" cy="288000"/>
            </a:xfrm>
            <a:prstGeom prst="ellipse">
              <a:avLst/>
            </a:prstGeom>
            <a:solidFill>
              <a:srgbClr val="E9F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B73BC"/>
                      </a:gs>
                      <a:gs pos="100000">
                        <a:srgbClr val="0B73BC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+</a:t>
              </a:r>
              <a:endParaRPr kumimoji="0" lang="ko-KR" altLang="en-US" sz="2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B73BC"/>
                    </a:gs>
                    <a:gs pos="100000">
                      <a:srgbClr val="0B73BC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C0368A2-430D-C829-07ED-9F4EBFE1A97D}"/>
                </a:ext>
              </a:extLst>
            </p:cNvPr>
            <p:cNvSpPr txBox="1"/>
            <p:nvPr/>
          </p:nvSpPr>
          <p:spPr>
            <a:xfrm>
              <a:off x="5551224" y="5503694"/>
              <a:ext cx="1693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120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Body Composition Analyzer</a:t>
              </a:r>
              <a:endParaRPr kumimoji="0" lang="ko-KR" altLang="en-US" sz="140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2E9884B-FC99-CFB6-4753-D08796EBCAAE}"/>
                </a:ext>
              </a:extLst>
            </p:cNvPr>
            <p:cNvCxnSpPr/>
            <p:nvPr/>
          </p:nvCxnSpPr>
          <p:spPr>
            <a:xfrm>
              <a:off x="7265503" y="5458778"/>
              <a:ext cx="0" cy="590400"/>
            </a:xfrm>
            <a:prstGeom prst="line">
              <a:avLst/>
            </a:prstGeom>
            <a:ln w="38100">
              <a:solidFill>
                <a:srgbClr val="E9F6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D3E99A8-54DC-1F90-309F-E4D4D4734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774" y="5620567"/>
              <a:ext cx="288000" cy="288000"/>
            </a:xfrm>
            <a:prstGeom prst="ellipse">
              <a:avLst/>
            </a:prstGeom>
            <a:solidFill>
              <a:srgbClr val="E9F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B73BC"/>
                      </a:gs>
                      <a:gs pos="100000">
                        <a:srgbClr val="0B73BC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+</a:t>
              </a:r>
              <a:endParaRPr kumimoji="0" lang="ko-KR" altLang="en-US" sz="2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B73BC"/>
                    </a:gs>
                    <a:gs pos="100000">
                      <a:srgbClr val="0B73BC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7453ED-AA4D-3D31-8B28-868ACE9A560B}"/>
                </a:ext>
              </a:extLst>
            </p:cNvPr>
            <p:cNvSpPr txBox="1"/>
            <p:nvPr/>
          </p:nvSpPr>
          <p:spPr>
            <a:xfrm>
              <a:off x="7267389" y="5475893"/>
              <a:ext cx="1862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120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Respiratory Rehabilitation Device</a:t>
              </a:r>
              <a:endParaRPr kumimoji="0" lang="ko-KR" altLang="en-US" sz="140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68" name="Picture 2" descr="product-information">
              <a:extLst>
                <a:ext uri="{FF2B5EF4-FFF2-40B4-BE49-F238E27FC236}">
                  <a16:creationId xmlns:a16="http://schemas.microsoft.com/office/drawing/2014/main" id="{DF21CBF4-081D-C291-665F-23D23EE4DC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56" r="22220"/>
            <a:stretch/>
          </p:blipFill>
          <p:spPr bwMode="auto">
            <a:xfrm>
              <a:off x="3761252" y="1507603"/>
              <a:ext cx="1733134" cy="3255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805CC44-062B-2342-8318-B3F45E7C45D8}"/>
                </a:ext>
              </a:extLst>
            </p:cNvPr>
            <p:cNvSpPr txBox="1"/>
            <p:nvPr/>
          </p:nvSpPr>
          <p:spPr>
            <a:xfrm>
              <a:off x="6028243" y="6050023"/>
              <a:ext cx="36796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b="0" i="1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이탤릭"/>
                  <a:ea typeface="HY헤드라인M" panose="02030600000101010101" pitchFamily="18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srgbClr val="4472C4">
                          <a:lumMod val="50000"/>
                        </a:srgbClr>
                      </a:gs>
                      <a:gs pos="100000">
                        <a:srgbClr val="4472C4">
                          <a:lumMod val="5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※  Optional Add-on: Automatic Medication Dispenser</a:t>
              </a:r>
            </a:p>
          </p:txBody>
        </p:sp>
        <p:pic>
          <p:nvPicPr>
            <p:cNvPr id="71" name="그림 70" descr="시계, 텍스트, 디지털 시계, 측정기이(가) 표시된 사진&#10;&#10;자동 생성된 설명">
              <a:extLst>
                <a:ext uri="{FF2B5EF4-FFF2-40B4-BE49-F238E27FC236}">
                  <a16:creationId xmlns:a16="http://schemas.microsoft.com/office/drawing/2014/main" id="{6AA8F57B-7E3B-0AA5-4E80-4FB63C62E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857" y="4636658"/>
              <a:ext cx="1052842" cy="74229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9DE777-4EAB-72C6-E3BC-40697A72FCF4}"/>
                </a:ext>
              </a:extLst>
            </p:cNvPr>
            <p:cNvSpPr txBox="1"/>
            <p:nvPr/>
          </p:nvSpPr>
          <p:spPr>
            <a:xfrm>
              <a:off x="536611" y="5503694"/>
              <a:ext cx="1419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Blood Glucose Meter</a:t>
              </a:r>
              <a:endParaRPr kumimoji="0" lang="ko-KR" altLang="en-US" sz="1400" i="0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73" name="그림 72" descr="전자 기기, 전자제품, 리모컨, 정보기기이(가) 표시된 사진&#10;&#10;자동 생성된 설명">
              <a:extLst>
                <a:ext uri="{FF2B5EF4-FFF2-40B4-BE49-F238E27FC236}">
                  <a16:creationId xmlns:a16="http://schemas.microsoft.com/office/drawing/2014/main" id="{EDFB5578-5A28-3290-6B78-AD74F18A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6" t="21845" r="5966" b="21845"/>
            <a:stretch/>
          </p:blipFill>
          <p:spPr>
            <a:xfrm>
              <a:off x="5886413" y="4742707"/>
              <a:ext cx="1039088" cy="664390"/>
            </a:xfrm>
            <a:prstGeom prst="rect">
              <a:avLst/>
            </a:prstGeom>
          </p:spPr>
        </p:pic>
        <p:pic>
          <p:nvPicPr>
            <p:cNvPr id="74" name="그림 73" descr="텍스트, 로션이(가) 표시된 사진&#10;&#10;자동 생성된 설명">
              <a:extLst>
                <a:ext uri="{FF2B5EF4-FFF2-40B4-BE49-F238E27FC236}">
                  <a16:creationId xmlns:a16="http://schemas.microsoft.com/office/drawing/2014/main" id="{2F6A6E48-CC70-FEBF-D842-F8FAB6EA5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7" r="12847"/>
            <a:stretch/>
          </p:blipFill>
          <p:spPr>
            <a:xfrm>
              <a:off x="2591921" y="4314948"/>
              <a:ext cx="734432" cy="1245362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89A437B-260A-2641-2583-EC5106F419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" b="8292"/>
          <a:stretch/>
        </p:blipFill>
        <p:spPr>
          <a:xfrm>
            <a:off x="980783" y="4545243"/>
            <a:ext cx="543726" cy="71615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76C0724-16EA-41A9-AFB9-C458DEA29107}"/>
              </a:ext>
            </a:extLst>
          </p:cNvPr>
          <p:cNvSpPr txBox="1"/>
          <p:nvPr/>
        </p:nvSpPr>
        <p:spPr>
          <a:xfrm>
            <a:off x="1095818" y="2840477"/>
            <a:ext cx="310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5263" marR="0" lvl="0" indent="-19526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4472C4">
                        <a:lumMod val="5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Rehabilitation Exercise Recommendations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4E8B5A-8613-4F4D-9F75-087A3D6CAFEF}"/>
              </a:ext>
            </a:extLst>
          </p:cNvPr>
          <p:cNvSpPr txBox="1"/>
          <p:nvPr/>
        </p:nvSpPr>
        <p:spPr>
          <a:xfrm>
            <a:off x="1081611" y="3402314"/>
            <a:ext cx="368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5263" marR="0" lvl="0" indent="-19526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4472C4">
                        <a:lumMod val="5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AI-Based Rehabilitation Exercise Feedback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08E8C29-D45A-4F68-90D6-7F0C6230A41A}"/>
              </a:ext>
            </a:extLst>
          </p:cNvPr>
          <p:cNvSpPr txBox="1"/>
          <p:nvPr/>
        </p:nvSpPr>
        <p:spPr>
          <a:xfrm>
            <a:off x="1078171" y="3832515"/>
            <a:ext cx="368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5263" marR="0" lvl="0" indent="-19526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4472C4">
                        <a:lumMod val="5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Game-Based Respiratory Rehabilitation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DB6463-A3D7-4B7A-A022-6EED9C76118F}"/>
              </a:ext>
            </a:extLst>
          </p:cNvPr>
          <p:cNvSpPr txBox="1"/>
          <p:nvPr/>
        </p:nvSpPr>
        <p:spPr>
          <a:xfrm>
            <a:off x="5932102" y="2923096"/>
            <a:ext cx="31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5263" marR="0" lvl="0" indent="-19526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4472C4">
                        <a:lumMod val="5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Smart Senior Center Internal Monitoring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421DE0-A802-47C6-868B-039C52B5F6C8}"/>
              </a:ext>
            </a:extLst>
          </p:cNvPr>
          <p:cNvSpPr txBox="1"/>
          <p:nvPr/>
        </p:nvSpPr>
        <p:spPr>
          <a:xfrm>
            <a:off x="5928916" y="3267898"/>
            <a:ext cx="368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5263" marR="0" lvl="0" indent="-19526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4472C4">
                        <a:lumMod val="5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Emergency Connection (Video or Voice –           Hot Line)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B8E2A7-5752-4316-A512-F7979FBFC201}"/>
              </a:ext>
            </a:extLst>
          </p:cNvPr>
          <p:cNvSpPr txBox="1"/>
          <p:nvPr/>
        </p:nvSpPr>
        <p:spPr>
          <a:xfrm>
            <a:off x="5894577" y="3865439"/>
            <a:ext cx="368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5263" marR="0" lvl="0" indent="-19526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4472C4">
                        <a:lumMod val="5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Real-Time Medication Alerts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C1799B9-E57C-4923-910B-AD4489F2C50B}"/>
              </a:ext>
            </a:extLst>
          </p:cNvPr>
          <p:cNvSpPr txBox="1"/>
          <p:nvPr/>
        </p:nvSpPr>
        <p:spPr>
          <a:xfrm>
            <a:off x="5920090" y="2372336"/>
            <a:ext cx="310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5263" marR="0" lvl="0" indent="-19526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4472C4">
                        <a:lumMod val="5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Video Consultation Between Seniors and Institutions </a:t>
            </a:r>
          </a:p>
        </p:txBody>
      </p:sp>
    </p:spTree>
    <p:extLst>
      <p:ext uri="{BB962C8B-B14F-4D97-AF65-F5344CB8AC3E}">
        <p14:creationId xmlns:p14="http://schemas.microsoft.com/office/powerpoint/2010/main" val="236199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6210-9B04-9739-D751-F54E25CAA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실내, 흑백, 벽, 양초이(가) 표시된 사진&#10;&#10;자동 생성된 설명">
            <a:extLst>
              <a:ext uri="{FF2B5EF4-FFF2-40B4-BE49-F238E27FC236}">
                <a16:creationId xmlns:a16="http://schemas.microsoft.com/office/drawing/2014/main" id="{2C8FF8E2-9955-9CEE-BC45-7281CD09C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r="66"/>
          <a:stretch/>
        </p:blipFill>
        <p:spPr>
          <a:xfrm>
            <a:off x="-304799" y="708004"/>
            <a:ext cx="12780474" cy="61499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effectLst>
            <a:softEdge rad="444500"/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115BAB-7BAF-B84A-633E-4899720059B2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762CB11-A8F8-9AA2-AD12-67874618670F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F73326E7-2A44-0953-18A6-619A5F462B8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194A53-D239-9DF1-326C-6A64CF8C0348}"/>
              </a:ext>
            </a:extLst>
          </p:cNvPr>
          <p:cNvSpPr txBox="1"/>
          <p:nvPr/>
        </p:nvSpPr>
        <p:spPr>
          <a:xfrm>
            <a:off x="5435404" y="40067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２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en-US" altLang="ko-KR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i-Mirror</a:t>
            </a:r>
            <a:endParaRPr lang="ko-KR" altLang="en-US" kern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2E6F13-3CE0-D97B-09AE-41C65380F8C0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9B291A-05FD-56CF-6F53-768E0AB13556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2D2C5C73-DAE0-AF2A-08B1-F5CD8161F295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5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17DD12-8393-F574-CAB8-5503FA681755}"/>
              </a:ext>
            </a:extLst>
          </p:cNvPr>
          <p:cNvSpPr txBox="1"/>
          <p:nvPr/>
        </p:nvSpPr>
        <p:spPr>
          <a:xfrm>
            <a:off x="330176" y="6574566"/>
            <a:ext cx="9637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MDA (imirror.kr)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2B158-59B1-50F9-D06A-1190E395F000}"/>
              </a:ext>
            </a:extLst>
          </p:cNvPr>
          <p:cNvSpPr txBox="1"/>
          <p:nvPr/>
        </p:nvSpPr>
        <p:spPr>
          <a:xfrm>
            <a:off x="7243423" y="1743866"/>
            <a:ext cx="2529860" cy="2833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1400 X 600 X 50 (mm)</a:t>
            </a:r>
          </a:p>
          <a:p>
            <a:pPr>
              <a:lnSpc>
                <a:spcPct val="200000"/>
              </a:lnSpc>
            </a:pP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벽걸이 형 또는 스탠드 거치 </a:t>
            </a: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옵션</a:t>
            </a: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32</a:t>
            </a: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인치 </a:t>
            </a: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FHD, Touchscreen</a:t>
            </a:r>
          </a:p>
          <a:p>
            <a:pPr>
              <a:lnSpc>
                <a:spcPct val="200000"/>
              </a:lnSpc>
            </a:pP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D/C 24V 8A, USB </a:t>
            </a: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포트 </a:t>
            </a: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</a:t>
            </a:r>
            <a:endParaRPr lang="en-US" altLang="ko-KR" sz="1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2D </a:t>
            </a: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카메라 장착</a:t>
            </a:r>
            <a:endParaRPr lang="en-US" altLang="ko-KR" sz="1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내장 스피커 탑재</a:t>
            </a:r>
            <a:endParaRPr lang="en-US" altLang="ko-KR" sz="1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Android System, On-Device AI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5C1013-5B24-1900-F734-6E57481CA24E}"/>
              </a:ext>
            </a:extLst>
          </p:cNvPr>
          <p:cNvSpPr txBox="1"/>
          <p:nvPr/>
        </p:nvSpPr>
        <p:spPr>
          <a:xfrm>
            <a:off x="827188" y="3167936"/>
            <a:ext cx="2385589" cy="1633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680 X 420 X 52 (mm)</a:t>
            </a:r>
          </a:p>
          <a:p>
            <a:pPr algn="r">
              <a:lnSpc>
                <a:spcPct val="200000"/>
              </a:lnSpc>
            </a:pP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벽걸이 형 또는 스탠드 거치 </a:t>
            </a: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옵션</a:t>
            </a: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r">
              <a:lnSpc>
                <a:spcPct val="200000"/>
              </a:lnSpc>
            </a:pP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24</a:t>
            </a: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인치 </a:t>
            </a: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FHD, Touchscreen</a:t>
            </a:r>
          </a:p>
          <a:p>
            <a:pPr algn="r">
              <a:lnSpc>
                <a:spcPct val="200000"/>
              </a:lnSpc>
            </a:pPr>
            <a:r>
              <a:rPr lang="en-US" altLang="ko-KR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외 </a:t>
            </a:r>
            <a:r>
              <a:rPr lang="en-US" altLang="ko-KR" sz="11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</a:t>
            </a:r>
            <a:r>
              <a:rPr lang="en-US" altLang="ko-KR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-Mirror</a:t>
            </a:r>
            <a:r>
              <a:rPr lang="ko-KR" altLang="en-US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동일 </a:t>
            </a:r>
            <a:r>
              <a:rPr lang="en-US" altLang="ko-KR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4BF945-3382-DCA4-6D92-7DFB3A198BA3}"/>
              </a:ext>
            </a:extLst>
          </p:cNvPr>
          <p:cNvSpPr txBox="1"/>
          <p:nvPr/>
        </p:nvSpPr>
        <p:spPr>
          <a:xfrm>
            <a:off x="8818137" y="5264681"/>
            <a:ext cx="1803699" cy="832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180 X 120 X 38 (mm)</a:t>
            </a:r>
          </a:p>
          <a:p>
            <a:pPr>
              <a:lnSpc>
                <a:spcPct val="200000"/>
              </a:lnSpc>
            </a:pPr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Set-Top Box</a:t>
            </a:r>
            <a:r>
              <a:rPr lang="ko-KR" altLang="en-US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형</a:t>
            </a:r>
            <a:endParaRPr lang="en-US" altLang="ko-KR" sz="1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82A340-1E8A-3BAC-48CD-3C0320CE92AA}"/>
              </a:ext>
            </a:extLst>
          </p:cNvPr>
          <p:cNvSpPr txBox="1"/>
          <p:nvPr/>
        </p:nvSpPr>
        <p:spPr>
          <a:xfrm>
            <a:off x="3396717" y="5880706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-Mirror mini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CCD764-8EC3-4C00-4766-0A20E5E44DED}"/>
              </a:ext>
            </a:extLst>
          </p:cNvPr>
          <p:cNvSpPr txBox="1"/>
          <p:nvPr/>
        </p:nvSpPr>
        <p:spPr>
          <a:xfrm>
            <a:off x="8054089" y="5853170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-Box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126C14-59EF-4563-2F5F-1C133DC3E6A1}"/>
              </a:ext>
            </a:extLst>
          </p:cNvPr>
          <p:cNvSpPr txBox="1"/>
          <p:nvPr/>
        </p:nvSpPr>
        <p:spPr>
          <a:xfrm>
            <a:off x="7815240" y="610976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원격 통신 기능 탑재로</a:t>
            </a:r>
            <a:endParaRPr lang="en-US" altLang="ko-KR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7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</a:t>
            </a:r>
            <a:r>
              <a:rPr lang="en-US" altLang="ko-KR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-Mirror</a:t>
            </a:r>
            <a:r>
              <a:rPr lang="ko-KR" altLang="en-US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솔루션 제공</a:t>
            </a:r>
            <a:endParaRPr lang="en-US" altLang="ko-KR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A9929A-B96D-0E90-A247-FD00B65ED48E}"/>
              </a:ext>
            </a:extLst>
          </p:cNvPr>
          <p:cNvSpPr txBox="1"/>
          <p:nvPr/>
        </p:nvSpPr>
        <p:spPr>
          <a:xfrm>
            <a:off x="3240426" y="6137296"/>
            <a:ext cx="12234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</a:t>
            </a:r>
            <a:r>
              <a:rPr lang="en-US" altLang="ko-KR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-Mirror</a:t>
            </a:r>
            <a:r>
              <a:rPr lang="ko-KR" altLang="en-US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커스터마이징 버전</a:t>
            </a:r>
            <a:endParaRPr lang="en-US" altLang="ko-KR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91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FE5D7-242C-68D9-0ADE-A4C0EBCF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9D5A31B-22C1-70E6-C733-DC0B91EA0DF8}"/>
              </a:ext>
            </a:extLst>
          </p:cNvPr>
          <p:cNvGrpSpPr/>
          <p:nvPr/>
        </p:nvGrpSpPr>
        <p:grpSpPr>
          <a:xfrm>
            <a:off x="3717058" y="1784349"/>
            <a:ext cx="1434975" cy="1427254"/>
            <a:chOff x="3717058" y="1784349"/>
            <a:chExt cx="1434975" cy="1427254"/>
          </a:xfrm>
        </p:grpSpPr>
        <p:sp>
          <p:nvSpPr>
            <p:cNvPr id="8" name="원형: 비어 있음 7">
              <a:extLst>
                <a:ext uri="{FF2B5EF4-FFF2-40B4-BE49-F238E27FC236}">
                  <a16:creationId xmlns:a16="http://schemas.microsoft.com/office/drawing/2014/main" id="{8B087EAC-7835-19B5-C48C-28F11C2D3781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3AC79667-3144-2C6E-ED7C-F92D86D37A31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940E956-A478-3E8B-2915-04C890CF11C0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3234102-D8A0-3354-0A0E-3DFD821EA1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9D9C8053-D7A0-3616-0249-708BF06D0FEF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6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D81D5-B1FD-C88F-B81D-C518A649B42D}"/>
              </a:ext>
            </a:extLst>
          </p:cNvPr>
          <p:cNvSpPr txBox="1"/>
          <p:nvPr/>
        </p:nvSpPr>
        <p:spPr>
          <a:xfrm>
            <a:off x="4427118" y="400676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en-US" altLang="ko-KR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Remote Monitoring Service</a:t>
            </a:r>
            <a:endParaRPr lang="ko-KR" altLang="en-US" kern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00995F9-5AB6-B331-21E6-EDF848CF6896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CC4B8B-CB90-82BE-BB1B-B11E25440594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A432B2-4424-9DF6-E4FE-B13A9ACE0EA8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5E864D-3663-83ED-4711-3F0F324BD029}"/>
              </a:ext>
            </a:extLst>
          </p:cNvPr>
          <p:cNvGrpSpPr/>
          <p:nvPr/>
        </p:nvGrpSpPr>
        <p:grpSpPr>
          <a:xfrm>
            <a:off x="6987987" y="2082800"/>
            <a:ext cx="5441578" cy="5441578"/>
            <a:chOff x="6987987" y="2082800"/>
            <a:chExt cx="5441578" cy="5441578"/>
          </a:xfrm>
        </p:grpSpPr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D210250C-E800-386F-8B7E-E367054F5EFE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원형: 비어 있음 13">
              <a:extLst>
                <a:ext uri="{FF2B5EF4-FFF2-40B4-BE49-F238E27FC236}">
                  <a16:creationId xmlns:a16="http://schemas.microsoft.com/office/drawing/2014/main" id="{9A7E0F54-9974-6275-30B4-887D4BA60B11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920361-4AFA-53A7-AB07-0757E3E5B08F}"/>
              </a:ext>
            </a:extLst>
          </p:cNvPr>
          <p:cNvSpPr txBox="1"/>
          <p:nvPr/>
        </p:nvSpPr>
        <p:spPr>
          <a:xfrm>
            <a:off x="6922361" y="3365064"/>
            <a:ext cx="5357829" cy="151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Pretendard Medium" panose="02000603000000020004" pitchFamily="2" charset="-127"/>
              <a:buChar char="\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생체신호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비대면 화상 상담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Pretendard Medium" panose="02000603000000020004" pitchFamily="2" charset="-127"/>
              <a:buChar char="\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수집된 데이터는 의료기관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보호자 및 사용자가 조회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Pretendard Medium" panose="02000603000000020004" pitchFamily="2" charset="-127"/>
              <a:buChar char="\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수집된 데이터를 분석해 특정 임계치를 초과하거나 기준치에 미치지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못할 경우 의료진과 환자에게 알람 등의 피드백 제공</a:t>
            </a:r>
          </a:p>
        </p:txBody>
      </p:sp>
      <p:pic>
        <p:nvPicPr>
          <p:cNvPr id="16" name="그림 1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C8D61E5-0062-B6D7-6F9B-89892B45CD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" y="1589236"/>
            <a:ext cx="6766590" cy="41411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35BB31-37B4-4881-3B59-6F6180A73881}"/>
              </a:ext>
            </a:extLst>
          </p:cNvPr>
          <p:cNvSpPr txBox="1"/>
          <p:nvPr/>
        </p:nvSpPr>
        <p:spPr>
          <a:xfrm>
            <a:off x="6922361" y="2168192"/>
            <a:ext cx="5145149" cy="102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제조사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㈜제윤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모델명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 RHDMS V 1.0</a:t>
            </a:r>
          </a:p>
          <a:p>
            <a:pPr marL="540000"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RHDMS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Remote Health Data Monitoring System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72EA963-FF73-2BF4-5075-A02A4EDDCAD6}"/>
              </a:ext>
            </a:extLst>
          </p:cNvPr>
          <p:cNvSpPr/>
          <p:nvPr/>
        </p:nvSpPr>
        <p:spPr>
          <a:xfrm>
            <a:off x="4165606" y="1064420"/>
            <a:ext cx="3860794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3634C-F3BE-90D4-D1E8-06EA6D264881}"/>
              </a:ext>
            </a:extLst>
          </p:cNvPr>
          <p:cNvSpPr txBox="1"/>
          <p:nvPr/>
        </p:nvSpPr>
        <p:spPr>
          <a:xfrm>
            <a:off x="4296475" y="932876"/>
            <a:ext cx="3599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원격 모니터링 서비스 플랫폼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35408-E77B-FD3D-9355-31144D0D39C3}"/>
              </a:ext>
            </a:extLst>
          </p:cNvPr>
          <p:cNvSpPr txBox="1"/>
          <p:nvPr/>
        </p:nvSpPr>
        <p:spPr>
          <a:xfrm>
            <a:off x="319339" y="6574566"/>
            <a:ext cx="1821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제윤메디컬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헬스케어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(jeyun.com)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74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DDF65-C672-0630-5AAF-BDB4FA83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D7F42BD-BED1-2B4E-6DBC-4BA0E5AFB818}"/>
              </a:ext>
            </a:extLst>
          </p:cNvPr>
          <p:cNvGrpSpPr/>
          <p:nvPr/>
        </p:nvGrpSpPr>
        <p:grpSpPr>
          <a:xfrm>
            <a:off x="3717058" y="1784349"/>
            <a:ext cx="1434975" cy="1427254"/>
            <a:chOff x="3717058" y="1784349"/>
            <a:chExt cx="1434975" cy="1427254"/>
          </a:xfrm>
        </p:grpSpPr>
        <p:sp>
          <p:nvSpPr>
            <p:cNvPr id="8" name="원형: 비어 있음 7">
              <a:extLst>
                <a:ext uri="{FF2B5EF4-FFF2-40B4-BE49-F238E27FC236}">
                  <a16:creationId xmlns:a16="http://schemas.microsoft.com/office/drawing/2014/main" id="{55746695-2A45-86D2-AF34-A9DE42885D57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2F3FC108-0EFE-6724-BC95-7D29E13B4827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A11448-6CC8-29B5-5D2C-D0672E6DF738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B71C9A2-4183-DD9B-5D05-FB0AA95F069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8A4D9AE7-9510-0250-8C34-4E6FBF3F6A0B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7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BE0DE99-00E7-C4E4-8075-85BC94EDBCE2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C0BD7-CF3B-8B0B-0216-0F60ABB86134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017FC34-4C2C-8C9B-8668-711819B56B12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A8EC96-5865-6D72-042B-F8703AFE6690}"/>
              </a:ext>
            </a:extLst>
          </p:cNvPr>
          <p:cNvGrpSpPr/>
          <p:nvPr/>
        </p:nvGrpSpPr>
        <p:grpSpPr>
          <a:xfrm>
            <a:off x="6987987" y="2082800"/>
            <a:ext cx="5441578" cy="5441578"/>
            <a:chOff x="6987987" y="2082800"/>
            <a:chExt cx="5441578" cy="5441578"/>
          </a:xfrm>
        </p:grpSpPr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C1F7F583-5ACB-D741-5F49-42C160E495D1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6540EAE4-838B-7652-BD58-A43BAF5237C9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31386ED-8042-CD24-8C88-D7966FE61439}"/>
              </a:ext>
            </a:extLst>
          </p:cNvPr>
          <p:cNvSpPr/>
          <p:nvPr/>
        </p:nvSpPr>
        <p:spPr>
          <a:xfrm>
            <a:off x="4165606" y="1064420"/>
            <a:ext cx="3860794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0100CB-FF96-D4C1-340F-34362F09C642}"/>
              </a:ext>
            </a:extLst>
          </p:cNvPr>
          <p:cNvSpPr txBox="1"/>
          <p:nvPr/>
        </p:nvSpPr>
        <p:spPr>
          <a:xfrm>
            <a:off x="4296475" y="932876"/>
            <a:ext cx="3599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원격 모니터링 서비스 플랫폼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CA979-1520-30F6-0D68-FBBC36887AAC}"/>
              </a:ext>
            </a:extLst>
          </p:cNvPr>
          <p:cNvSpPr txBox="1"/>
          <p:nvPr/>
        </p:nvSpPr>
        <p:spPr>
          <a:xfrm>
            <a:off x="319339" y="6574566"/>
            <a:ext cx="1821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제윤메디컬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헬스케어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(jeyun.com)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0E38A-D9DA-0B94-F2EB-692E2427137E}"/>
              </a:ext>
            </a:extLst>
          </p:cNvPr>
          <p:cNvSpPr txBox="1"/>
          <p:nvPr/>
        </p:nvSpPr>
        <p:spPr>
          <a:xfrm>
            <a:off x="4427118" y="400676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en-US" altLang="ko-KR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Remote Monitoring Service</a:t>
            </a:r>
            <a:endParaRPr lang="ko-KR" altLang="en-US" kern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4" name="그림 13" descr="스크린샷, 라인, 텍스트, 그래프이(가) 표시된 사진&#10;&#10;자동 생성된 설명">
            <a:extLst>
              <a:ext uri="{FF2B5EF4-FFF2-40B4-BE49-F238E27FC236}">
                <a16:creationId xmlns:a16="http://schemas.microsoft.com/office/drawing/2014/main" id="{B5A7742A-2D9D-37FC-D3F8-5EE654066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9" y="1499315"/>
            <a:ext cx="5441579" cy="2516186"/>
          </a:xfrm>
          <a:prstGeom prst="rect">
            <a:avLst/>
          </a:prstGeom>
        </p:spPr>
      </p:pic>
      <p:pic>
        <p:nvPicPr>
          <p:cNvPr id="21" name="그림 20" descr="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EE636C7-38BF-BA39-D9D8-71BCBDD33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7" y="4006265"/>
            <a:ext cx="5441578" cy="2044714"/>
          </a:xfrm>
          <a:prstGeom prst="rect">
            <a:avLst/>
          </a:prstGeom>
        </p:spPr>
      </p:pic>
      <p:pic>
        <p:nvPicPr>
          <p:cNvPr id="23" name="그림 22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FADF1A2C-AB93-D85E-FC56-53D7922CC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"/>
          <a:stretch/>
        </p:blipFill>
        <p:spPr>
          <a:xfrm>
            <a:off x="6250244" y="1462584"/>
            <a:ext cx="5496882" cy="1928817"/>
          </a:xfrm>
          <a:prstGeom prst="rect">
            <a:avLst/>
          </a:prstGeom>
        </p:spPr>
      </p:pic>
      <p:pic>
        <p:nvPicPr>
          <p:cNvPr id="31" name="그림 30" descr="라인, 영수증이(가) 표시된 사진&#10;&#10;자동 생성된 설명">
            <a:extLst>
              <a:ext uri="{FF2B5EF4-FFF2-40B4-BE49-F238E27FC236}">
                <a16:creationId xmlns:a16="http://schemas.microsoft.com/office/drawing/2014/main" id="{435B6281-D5E4-B4E1-0799-E64750CCD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44" y="3390115"/>
            <a:ext cx="5496882" cy="1819017"/>
          </a:xfrm>
          <a:prstGeom prst="rect">
            <a:avLst/>
          </a:prstGeom>
        </p:spPr>
      </p:pic>
      <p:pic>
        <p:nvPicPr>
          <p:cNvPr id="33" name="그림 32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942EB432-F223-B468-3A19-608CC91065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20" y="5210041"/>
            <a:ext cx="5503606" cy="14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0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DDF65-C672-0630-5AAF-BDB4FA83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D7F42BD-BED1-2B4E-6DBC-4BA0E5AFB818}"/>
              </a:ext>
            </a:extLst>
          </p:cNvPr>
          <p:cNvGrpSpPr/>
          <p:nvPr/>
        </p:nvGrpSpPr>
        <p:grpSpPr>
          <a:xfrm>
            <a:off x="3717058" y="1784349"/>
            <a:ext cx="1434975" cy="1427254"/>
            <a:chOff x="3717058" y="1784349"/>
            <a:chExt cx="1434975" cy="1427254"/>
          </a:xfrm>
        </p:grpSpPr>
        <p:sp>
          <p:nvSpPr>
            <p:cNvPr id="8" name="원형: 비어 있음 7">
              <a:extLst>
                <a:ext uri="{FF2B5EF4-FFF2-40B4-BE49-F238E27FC236}">
                  <a16:creationId xmlns:a16="http://schemas.microsoft.com/office/drawing/2014/main" id="{55746695-2A45-86D2-AF34-A9DE42885D57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2F3FC108-0EFE-6724-BC95-7D29E13B4827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A11448-6CC8-29B5-5D2C-D0672E6DF738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B71C9A2-4183-DD9B-5D05-FB0AA95F069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8A4D9AE7-9510-0250-8C34-4E6FBF3F6A0B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8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BE0DE99-00E7-C4E4-8075-85BC94EDBCE2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C0BD7-CF3B-8B0B-0216-0F60ABB86134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017FC34-4C2C-8C9B-8668-711819B56B12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A8EC96-5865-6D72-042B-F8703AFE6690}"/>
              </a:ext>
            </a:extLst>
          </p:cNvPr>
          <p:cNvGrpSpPr/>
          <p:nvPr/>
        </p:nvGrpSpPr>
        <p:grpSpPr>
          <a:xfrm>
            <a:off x="6987987" y="2082800"/>
            <a:ext cx="5441578" cy="5441578"/>
            <a:chOff x="6987987" y="2082800"/>
            <a:chExt cx="5441578" cy="5441578"/>
          </a:xfrm>
        </p:grpSpPr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C1F7F583-5ACB-D741-5F49-42C160E495D1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6540EAE4-838B-7652-BD58-A43BAF5237C9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31386ED-8042-CD24-8C88-D7966FE61439}"/>
              </a:ext>
            </a:extLst>
          </p:cNvPr>
          <p:cNvSpPr/>
          <p:nvPr/>
        </p:nvSpPr>
        <p:spPr>
          <a:xfrm>
            <a:off x="4165606" y="1064420"/>
            <a:ext cx="3860794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0100CB-FF96-D4C1-340F-34362F09C642}"/>
              </a:ext>
            </a:extLst>
          </p:cNvPr>
          <p:cNvSpPr txBox="1"/>
          <p:nvPr/>
        </p:nvSpPr>
        <p:spPr>
          <a:xfrm>
            <a:off x="4084081" y="932876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1:1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비대면 화상 진료 및 상담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CA979-1520-30F6-0D68-FBBC36887AAC}"/>
              </a:ext>
            </a:extLst>
          </p:cNvPr>
          <p:cNvSpPr txBox="1"/>
          <p:nvPr/>
        </p:nvSpPr>
        <p:spPr>
          <a:xfrm>
            <a:off x="319339" y="6574566"/>
            <a:ext cx="1821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제윤메디컬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헬스케어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(jeyun.com)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0E38A-D9DA-0B94-F2EB-692E2427137E}"/>
              </a:ext>
            </a:extLst>
          </p:cNvPr>
          <p:cNvSpPr txBox="1"/>
          <p:nvPr/>
        </p:nvSpPr>
        <p:spPr>
          <a:xfrm>
            <a:off x="4427118" y="400676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dirty="0">
                <a:solidFill>
                  <a:srgbClr val="304AB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en-US" altLang="ko-KR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Remote Monitoring Service</a:t>
            </a:r>
            <a:endParaRPr lang="ko-KR" altLang="en-US" kern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AD1F3-9870-02DC-FF36-714C5268EB73}"/>
              </a:ext>
            </a:extLst>
          </p:cNvPr>
          <p:cNvSpPr txBox="1"/>
          <p:nvPr/>
        </p:nvSpPr>
        <p:spPr>
          <a:xfrm>
            <a:off x="1422500" y="1394541"/>
            <a:ext cx="8531125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데이터의 종류나 기간 별로 대상자의 데이터 조회가 가능합니다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대상자의 목표 수치나 통계도 확인이 가능합니다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대상자는 별도의 프로그램 설치 없이 휴대폰 문자 메시지로 접속 링크 수신 후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비대면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화상 의료 상담을 받을 수 있습니다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566" y="2259280"/>
            <a:ext cx="1510205" cy="318728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6" y="2259280"/>
            <a:ext cx="7619682" cy="37151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74B7FD-1281-D205-4862-3F235C6C303B}"/>
              </a:ext>
            </a:extLst>
          </p:cNvPr>
          <p:cNvSpPr txBox="1"/>
          <p:nvPr/>
        </p:nvSpPr>
        <p:spPr>
          <a:xfrm>
            <a:off x="3821175" y="6100477"/>
            <a:ext cx="1634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PC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74B7FD-1281-D205-4862-3F235C6C303B}"/>
              </a:ext>
            </a:extLst>
          </p:cNvPr>
          <p:cNvSpPr txBox="1"/>
          <p:nvPr/>
        </p:nvSpPr>
        <p:spPr>
          <a:xfrm>
            <a:off x="9184184" y="6100477"/>
            <a:ext cx="1634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대상자 휴대폰 화면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536" y="2787119"/>
            <a:ext cx="1497940" cy="31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6FE25-249B-9315-C8C7-29CBC72CB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165EBF-4911-C69C-FA85-1FB87D9180E0}"/>
              </a:ext>
            </a:extLst>
          </p:cNvPr>
          <p:cNvGrpSpPr/>
          <p:nvPr/>
        </p:nvGrpSpPr>
        <p:grpSpPr>
          <a:xfrm>
            <a:off x="6987987" y="2082800"/>
            <a:ext cx="5441578" cy="5441578"/>
            <a:chOff x="6987987" y="2082800"/>
            <a:chExt cx="5441578" cy="5441578"/>
          </a:xfrm>
        </p:grpSpPr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574BEA97-9635-46FD-EF7E-14495476818D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6D995512-FE3A-8B62-C72E-07E313BA4176}"/>
                </a:ext>
              </a:extLst>
            </p:cNvPr>
            <p:cNvSpPr/>
            <p:nvPr/>
          </p:nvSpPr>
          <p:spPr>
            <a:xfrm>
              <a:off x="6987987" y="2082800"/>
              <a:ext cx="5441578" cy="5441578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8735C6-3BF8-B5F0-6BF7-60D0EDF07C2A}"/>
              </a:ext>
            </a:extLst>
          </p:cNvPr>
          <p:cNvGrpSpPr/>
          <p:nvPr/>
        </p:nvGrpSpPr>
        <p:grpSpPr>
          <a:xfrm>
            <a:off x="1015239" y="4744406"/>
            <a:ext cx="1434975" cy="1427254"/>
            <a:chOff x="3717058" y="1784349"/>
            <a:chExt cx="1434975" cy="1427254"/>
          </a:xfrm>
        </p:grpSpPr>
        <p:sp>
          <p:nvSpPr>
            <p:cNvPr id="8" name="원형: 비어 있음 7">
              <a:extLst>
                <a:ext uri="{FF2B5EF4-FFF2-40B4-BE49-F238E27FC236}">
                  <a16:creationId xmlns:a16="http://schemas.microsoft.com/office/drawing/2014/main" id="{E0185E00-71A3-8869-23D8-ADE35F139CA3}"/>
                </a:ext>
              </a:extLst>
            </p:cNvPr>
            <p:cNvSpPr/>
            <p:nvPr/>
          </p:nvSpPr>
          <p:spPr>
            <a:xfrm>
              <a:off x="3717058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B4AF6DAD-A9EA-F31C-CCD3-97AA558F0330}"/>
                </a:ext>
              </a:extLst>
            </p:cNvPr>
            <p:cNvSpPr/>
            <p:nvPr/>
          </p:nvSpPr>
          <p:spPr>
            <a:xfrm>
              <a:off x="3724779" y="1784349"/>
              <a:ext cx="1427254" cy="1427254"/>
            </a:xfrm>
            <a:prstGeom prst="donut">
              <a:avLst>
                <a:gd name="adj" fmla="val 19575"/>
              </a:avLst>
            </a:prstGeom>
            <a:solidFill>
              <a:srgbClr val="F7F7F7"/>
            </a:solidFill>
            <a:ln>
              <a:noFill/>
            </a:ln>
            <a:effectLst>
              <a:outerShdw blurRad="101600" dist="63500" dir="13500000" sx="101000" sy="101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 descr="텍스트, 로션이(가) 표시된 사진&#10;&#10;자동 생성된 설명">
            <a:extLst>
              <a:ext uri="{FF2B5EF4-FFF2-40B4-BE49-F238E27FC236}">
                <a16:creationId xmlns:a16="http://schemas.microsoft.com/office/drawing/2014/main" id="{87FCF7CF-1D11-A1FF-1E8A-62FB5E80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7" r="12847"/>
          <a:stretch/>
        </p:blipFill>
        <p:spPr>
          <a:xfrm>
            <a:off x="8853970" y="1127785"/>
            <a:ext cx="2763504" cy="468603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1E386DA-0D52-6392-1FB9-E09F1D3A2BAB}"/>
              </a:ext>
            </a:extLst>
          </p:cNvPr>
          <p:cNvCxnSpPr>
            <a:cxnSpLocks/>
          </p:cNvCxnSpPr>
          <p:nvPr/>
        </p:nvCxnSpPr>
        <p:spPr>
          <a:xfrm flipH="1">
            <a:off x="444873" y="6495424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A6CDADF-B980-D4AC-BFF4-984A2C73BF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" y="400676"/>
            <a:ext cx="661710" cy="261466"/>
          </a:xfrm>
          <a:prstGeom prst="rect">
            <a:avLst/>
          </a:prstGeom>
        </p:spPr>
      </p:pic>
      <p:sp>
        <p:nvSpPr>
          <p:cNvPr id="10" name="슬라이드 번호 개체 틀 18">
            <a:extLst>
              <a:ext uri="{FF2B5EF4-FFF2-40B4-BE49-F238E27FC236}">
                <a16:creationId xmlns:a16="http://schemas.microsoft.com/office/drawing/2014/main" id="{F11BA5C4-3C92-C0FF-600C-61545A832960}"/>
              </a:ext>
            </a:extLst>
          </p:cNvPr>
          <p:cNvSpPr txBox="1">
            <a:spLocks/>
          </p:cNvSpPr>
          <p:nvPr/>
        </p:nvSpPr>
        <p:spPr>
          <a:xfrm>
            <a:off x="11359776" y="6399026"/>
            <a:ext cx="679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A1657A-B2F3-4DAB-BD3C-8531EBD36880}" type="slidenum"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rPr>
              <a:pPr/>
              <a:t>9</a:t>
            </a:fld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DBAB7-A595-D763-A076-479188667A9C}"/>
              </a:ext>
            </a:extLst>
          </p:cNvPr>
          <p:cNvSpPr txBox="1"/>
          <p:nvPr/>
        </p:nvSpPr>
        <p:spPr>
          <a:xfrm>
            <a:off x="5513952" y="400676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kern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체온계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F7F611-C301-5B99-7BFC-8874185A3170}"/>
              </a:ext>
            </a:extLst>
          </p:cNvPr>
          <p:cNvCxnSpPr>
            <a:cxnSpLocks/>
          </p:cNvCxnSpPr>
          <p:nvPr/>
        </p:nvCxnSpPr>
        <p:spPr>
          <a:xfrm>
            <a:off x="1149947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888BA3-9BEC-D34C-E17F-E81AB18EBCBB}"/>
              </a:ext>
            </a:extLst>
          </p:cNvPr>
          <p:cNvCxnSpPr>
            <a:cxnSpLocks/>
          </p:cNvCxnSpPr>
          <p:nvPr/>
        </p:nvCxnSpPr>
        <p:spPr>
          <a:xfrm>
            <a:off x="11747126" y="400676"/>
            <a:ext cx="0" cy="847725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45D2995-5802-3143-DB07-EC0F2C09654D}"/>
              </a:ext>
            </a:extLst>
          </p:cNvPr>
          <p:cNvCxnSpPr>
            <a:cxnSpLocks/>
          </p:cNvCxnSpPr>
          <p:nvPr/>
        </p:nvCxnSpPr>
        <p:spPr>
          <a:xfrm flipH="1">
            <a:off x="444873" y="6276349"/>
            <a:ext cx="785132" cy="0"/>
          </a:xfrm>
          <a:prstGeom prst="line">
            <a:avLst/>
          </a:prstGeom>
          <a:ln w="95250" cap="rnd" cmpd="sng" algn="ctr">
            <a:solidFill>
              <a:srgbClr val="304AB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E74BFADE-5F46-D68F-DCF2-D3EA3344C121}"/>
              </a:ext>
            </a:extLst>
          </p:cNvPr>
          <p:cNvSpPr/>
          <p:nvPr/>
        </p:nvSpPr>
        <p:spPr>
          <a:xfrm>
            <a:off x="4748220" y="1064420"/>
            <a:ext cx="2695566" cy="226600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E543ED-CB9C-059C-9EF2-C8DB409AFDB8}"/>
              </a:ext>
            </a:extLst>
          </p:cNvPr>
          <p:cNvSpPr txBox="1"/>
          <p:nvPr/>
        </p:nvSpPr>
        <p:spPr>
          <a:xfrm>
            <a:off x="4865544" y="932876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피부 적외선 체온계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8F5CB8-B9A0-0562-A291-65E92CF81256}"/>
              </a:ext>
            </a:extLst>
          </p:cNvPr>
          <p:cNvSpPr txBox="1"/>
          <p:nvPr/>
        </p:nvSpPr>
        <p:spPr>
          <a:xfrm>
            <a:off x="628041" y="2144577"/>
            <a:ext cx="848309" cy="50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EF072-B28D-927E-2416-829B0127CD83}"/>
              </a:ext>
            </a:extLst>
          </p:cNvPr>
          <p:cNvSpPr txBox="1"/>
          <p:nvPr/>
        </p:nvSpPr>
        <p:spPr>
          <a:xfrm>
            <a:off x="9119072" y="5594495"/>
            <a:ext cx="2233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모델명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이즈프로브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BC-03</a:t>
            </a:r>
          </a:p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의료기기 허가번호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17-4396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297967-6D5A-E249-C243-9530141A54A0}"/>
              </a:ext>
            </a:extLst>
          </p:cNvPr>
          <p:cNvSpPr txBox="1"/>
          <p:nvPr/>
        </p:nvSpPr>
        <p:spPr>
          <a:xfrm>
            <a:off x="628041" y="4036700"/>
            <a:ext cx="848309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특장점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44B7C9-2D8A-4774-BFD6-93DE5280EFC4}"/>
              </a:ext>
            </a:extLst>
          </p:cNvPr>
          <p:cNvSpPr txBox="1"/>
          <p:nvPr/>
        </p:nvSpPr>
        <p:spPr>
          <a:xfrm>
            <a:off x="1980230" y="2144577"/>
            <a:ext cx="6119830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피부에서 발산하는 적외선을 감지하여 체온을 측정하는 비접촉식 체온계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측정 모드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체온 측정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생활온도 측정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블루투스 페어링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체온 데이터 저장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다수 사용자 등록 가능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8DABCE-4C37-532E-BBCA-4C4063F2DAC0}"/>
              </a:ext>
            </a:extLst>
          </p:cNvPr>
          <p:cNvSpPr txBox="1"/>
          <p:nvPr/>
        </p:nvSpPr>
        <p:spPr>
          <a:xfrm>
            <a:off x="1980231" y="4036700"/>
            <a:ext cx="6220244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한국 의료기기 안전정보원에서 인증 받은 </a:t>
            </a:r>
            <a:r>
              <a:rPr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국내 제작 의료기기</a:t>
            </a:r>
            <a:endParaRPr lang="en-US" altLang="ko-KR" sz="1400" u="sng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차에 걸친 온도 유지 과정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차에 걸친 검수과정을 거쳐 더 높은 정밀도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전용 앱을 이용하여 스마트폰을 통해 체온 데이터 기록 및 관리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8907BDDD-8697-7B3C-4B55-2587876C1A81}"/>
              </a:ext>
            </a:extLst>
          </p:cNvPr>
          <p:cNvSpPr/>
          <p:nvPr/>
        </p:nvSpPr>
        <p:spPr>
          <a:xfrm>
            <a:off x="597967" y="2440586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E152AB00-7DCD-C11B-C6D1-DDB53DDF6686}"/>
              </a:ext>
            </a:extLst>
          </p:cNvPr>
          <p:cNvSpPr/>
          <p:nvPr/>
        </p:nvSpPr>
        <p:spPr>
          <a:xfrm>
            <a:off x="597967" y="4334791"/>
            <a:ext cx="899971" cy="151634"/>
          </a:xfrm>
          <a:prstGeom prst="parallelogram">
            <a:avLst>
              <a:gd name="adj" fmla="val 42304"/>
            </a:avLst>
          </a:prstGeom>
          <a:solidFill>
            <a:srgbClr val="304AB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096EC7-AB49-3DF8-5A7D-71FC7EF9A955}"/>
              </a:ext>
            </a:extLst>
          </p:cNvPr>
          <p:cNvSpPr txBox="1"/>
          <p:nvPr/>
        </p:nvSpPr>
        <p:spPr>
          <a:xfrm>
            <a:off x="312799" y="6574566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ISPROBE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(boomcare.net)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759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1022</Words>
  <Application>Microsoft Office PowerPoint</Application>
  <PresentationFormat>와이드스크린</PresentationFormat>
  <Paragraphs>169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LG Smart UI Bold</vt:lpstr>
      <vt:lpstr>Pretendard ExtraLight</vt:lpstr>
      <vt:lpstr>나눔고딕OTF ExtraBold</vt:lpstr>
      <vt:lpstr>나눔바른고딕</vt:lpstr>
      <vt:lpstr>Arial</vt:lpstr>
      <vt:lpstr>Pretendard</vt:lpstr>
      <vt:lpstr>Pretendard Light</vt:lpstr>
      <vt:lpstr>Pretendard Medium</vt:lpstr>
      <vt:lpstr>Pretendard SemiBold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우채연</dc:creator>
  <cp:lastModifiedBy>성대 정</cp:lastModifiedBy>
  <cp:revision>127</cp:revision>
  <dcterms:created xsi:type="dcterms:W3CDTF">2024-11-25T05:30:21Z</dcterms:created>
  <dcterms:modified xsi:type="dcterms:W3CDTF">2025-10-27T02:17:35Z</dcterms:modified>
</cp:coreProperties>
</file>